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presProps.xml" ContentType="application/vnd.openxmlformats-officedocument.presentationml.presProps+xml"/>
  <Default Extension="jpeg" ContentType="image/jpeg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Default Extension="png" ContentType="image/png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docProps/core.xml" ContentType="application/vnd.openxmlformats-package.core-properties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6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8" r:id="rId3"/>
    <p:sldId id="273" r:id="rId4"/>
    <p:sldId id="259" r:id="rId5"/>
    <p:sldId id="260" r:id="rId6"/>
    <p:sldId id="261" r:id="rId7"/>
    <p:sldId id="268" r:id="rId8"/>
    <p:sldId id="269" r:id="rId9"/>
    <p:sldId id="264" r:id="rId10"/>
    <p:sldId id="270" r:id="rId11"/>
    <p:sldId id="271" r:id="rId12"/>
    <p:sldId id="272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 snapToObjects="1">
      <p:cViewPr varScale="1">
        <p:scale>
          <a:sx n="94" d="100"/>
          <a:sy n="94" d="100"/>
        </p:scale>
        <p:origin x="-76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printerSettings" Target="printerSettings/printerSettings1.bin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19" Type="http://schemas.openxmlformats.org/officeDocument/2006/relationships/theme" Target="theme/theme1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83B20-EC2C-044A-9C91-D2C6628D3725}" type="datetime1">
              <a:rPr lang="en-US" smtClean="0"/>
              <a:pPr/>
              <a:t>11/8/08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270BD-FE4E-0747-A81B-8A277B647FF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790543-0215-F94D-B768-BC0AFBDEB823}" type="datetime1">
              <a:rPr lang="en-US" smtClean="0"/>
              <a:pPr/>
              <a:t>11/8/08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36E9C-24E1-CC41-A4DA-EE2C11B040B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36E9C-24E1-CC41-A4DA-EE2C11B040BF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7D522-73E1-BA44-86E4-06BF64DD4681}" type="datetime1">
              <a:rPr lang="en-US" smtClean="0"/>
              <a:pPr/>
              <a:t>11/8/08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3C9F8-632C-F14C-B109-8D8AC32E7889}" type="datetime1">
              <a:rPr lang="en-US" smtClean="0"/>
              <a:pPr/>
              <a:t>11/8/08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D740D-69C5-E741-A148-F2266C805E3C}" type="datetime1">
              <a:rPr lang="en-US" smtClean="0"/>
              <a:pPr/>
              <a:t>11/8/08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7DFC-332E-AF4D-BCCA-C3F008EA146A}" type="datetime1">
              <a:rPr lang="en-US" smtClean="0"/>
              <a:pPr/>
              <a:t>11/8/08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09992-8DF6-D342-B3CC-BD49612716E9}" type="datetime1">
              <a:rPr lang="en-US" smtClean="0"/>
              <a:pPr/>
              <a:t>11/8/08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6C87-6330-324A-B1A2-F1C170AC0CDB}" type="datetime1">
              <a:rPr lang="en-US" smtClean="0"/>
              <a:pPr/>
              <a:t>11/8/08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29D4A-149B-5F43-A5C8-A850C624E0B3}" type="datetime1">
              <a:rPr lang="en-US" smtClean="0"/>
              <a:pPr/>
              <a:t>11/8/08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82B9D-B36E-E241-91ED-86C68957F9F8}" type="datetime1">
              <a:rPr lang="en-US" smtClean="0"/>
              <a:pPr/>
              <a:t>11/8/08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1702E-9210-F249-896B-838E6013645A}" type="datetime1">
              <a:rPr lang="en-US" smtClean="0"/>
              <a:pPr/>
              <a:t>11/8/08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15438-5245-CC45-8483-1E0A77483DE3}" type="datetime1">
              <a:rPr lang="en-US" smtClean="0"/>
              <a:pPr/>
              <a:t>11/8/08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D9521-B2D4-BF48-A05A-1FA77475CC59}" type="datetime1">
              <a:rPr lang="en-US" smtClean="0"/>
              <a:pPr/>
              <a:t>11/8/08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AA48C-AA52-5947-B33F-AF7E54437752}" type="datetime1">
              <a:rPr lang="en-US" smtClean="0"/>
              <a:pPr/>
              <a:t>11/8/08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45B0D-3C28-C34A-B102-97B6A5E7CC6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Relationship Id="rId5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10413"/>
            <a:ext cx="7772400" cy="184785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/>
                <a:cs typeface="Times New Roman"/>
              </a:rPr>
              <a:t>St. Louis Scott Gallagher</a:t>
            </a:r>
            <a:br>
              <a:rPr lang="en-US" b="1" dirty="0" smtClean="0">
                <a:latin typeface="Times New Roman"/>
                <a:cs typeface="Times New Roman"/>
              </a:rPr>
            </a:br>
            <a:r>
              <a:rPr lang="en-US" b="1" dirty="0" smtClean="0">
                <a:latin typeface="Times New Roman"/>
                <a:cs typeface="Times New Roman"/>
              </a:rPr>
              <a:t>Coaching Clinic</a:t>
            </a:r>
            <a:br>
              <a:rPr lang="en-US" b="1" dirty="0" smtClean="0">
                <a:latin typeface="Times New Roman"/>
                <a:cs typeface="Times New Roman"/>
              </a:rPr>
            </a:br>
            <a:r>
              <a:rPr lang="en-US" b="1" dirty="0" smtClean="0">
                <a:latin typeface="Times New Roman"/>
                <a:cs typeface="Times New Roman"/>
              </a:rPr>
              <a:t>Session #1</a:t>
            </a:r>
            <a:endParaRPr lang="en-US" b="1" dirty="0">
              <a:latin typeface="Times New Roman"/>
              <a:cs typeface="Times New Roman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876800"/>
            <a:ext cx="6400800" cy="175260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Book Antiqua"/>
                <a:cs typeface="Book Antiqua"/>
              </a:rPr>
              <a:t>November 9, 2008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Book Antiqua"/>
                <a:cs typeface="Book Antiqua"/>
              </a:rPr>
              <a:t>St. Louis Scott Gallagher Facility</a:t>
            </a:r>
            <a:endParaRPr lang="en-US" sz="2400" dirty="0">
              <a:solidFill>
                <a:schemeClr val="tx1"/>
              </a:solidFill>
              <a:latin typeface="Book Antiqua"/>
              <a:cs typeface="Book Antiqua"/>
            </a:endParaRPr>
          </a:p>
        </p:txBody>
      </p:sp>
      <p:pic>
        <p:nvPicPr>
          <p:cNvPr id="4" name="Picture 3" descr="Nike Premier Club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92250" cy="1486488"/>
          </a:xfrm>
          <a:prstGeom prst="rect">
            <a:avLst/>
          </a:prstGeom>
        </p:spPr>
      </p:pic>
      <p:pic>
        <p:nvPicPr>
          <p:cNvPr id="5" name="Picture 4" descr="Nike 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7600" y="381000"/>
            <a:ext cx="1438275" cy="733425"/>
          </a:xfrm>
          <a:prstGeom prst="rect">
            <a:avLst/>
          </a:prstGeom>
        </p:spPr>
      </p:pic>
      <p:pic>
        <p:nvPicPr>
          <p:cNvPr id="6" name="Picture 5" descr="SLSG Log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1400" y="200613"/>
            <a:ext cx="1789937" cy="2209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248400"/>
            <a:ext cx="7772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/>
                <a:cs typeface="Times New Roman"/>
              </a:rPr>
              <a:t>Unity    </a:t>
            </a:r>
            <a:r>
              <a:rPr lang="en-US" dirty="0" smtClean="0">
                <a:latin typeface="Times New Roman"/>
                <a:ea typeface="Zapf Dingbats"/>
                <a:cs typeface="Times New Roman"/>
              </a:rPr>
              <a:t>★    </a:t>
            </a:r>
            <a:r>
              <a:rPr lang="en-US" dirty="0" smtClean="0">
                <a:latin typeface="Times New Roman"/>
                <a:cs typeface="Times New Roman"/>
              </a:rPr>
              <a:t>Humility    </a:t>
            </a:r>
            <a:r>
              <a:rPr lang="en-US" dirty="0" smtClean="0">
                <a:latin typeface="Times New Roman"/>
                <a:ea typeface="Zapf Dingbats"/>
                <a:cs typeface="Times New Roman"/>
              </a:rPr>
              <a:t>★    </a:t>
            </a:r>
            <a:r>
              <a:rPr lang="en-US" dirty="0" smtClean="0">
                <a:latin typeface="Times New Roman"/>
                <a:cs typeface="Times New Roman"/>
              </a:rPr>
              <a:t>Respect    </a:t>
            </a:r>
            <a:r>
              <a:rPr lang="en-US" dirty="0" smtClean="0">
                <a:latin typeface="Times New Roman"/>
                <a:ea typeface="Zapf Dingbats"/>
                <a:cs typeface="Times New Roman"/>
              </a:rPr>
              <a:t>★    </a:t>
            </a:r>
            <a:r>
              <a:rPr lang="en-US" dirty="0" smtClean="0">
                <a:latin typeface="Times New Roman"/>
                <a:cs typeface="Times New Roman"/>
              </a:rPr>
              <a:t>Passion    </a:t>
            </a:r>
            <a:r>
              <a:rPr lang="en-US" dirty="0" smtClean="0">
                <a:latin typeface="Times New Roman"/>
                <a:ea typeface="Zapf Dingbats"/>
                <a:cs typeface="Times New Roman"/>
              </a:rPr>
              <a:t>★    </a:t>
            </a:r>
            <a:r>
              <a:rPr lang="en-US" dirty="0" smtClean="0">
                <a:latin typeface="Times New Roman"/>
                <a:cs typeface="Times New Roman"/>
              </a:rPr>
              <a:t>Tradition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2218"/>
            <a:ext cx="8229600" cy="4525963"/>
          </a:xfrm>
        </p:spPr>
        <p:txBody>
          <a:bodyPr>
            <a:normAutofit/>
          </a:bodyPr>
          <a:lstStyle/>
          <a:p>
            <a:pPr marL="571500" indent="-571500"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VI. 4v4+1 neutral (continued)</a:t>
            </a:r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609600" y="2288738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4191000" y="2288738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Isosceles Triangle 5"/>
          <p:cNvSpPr/>
          <p:nvPr/>
        </p:nvSpPr>
        <p:spPr>
          <a:xfrm>
            <a:off x="609600" y="5501482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Isosceles Triangle 6"/>
          <p:cNvSpPr/>
          <p:nvPr/>
        </p:nvSpPr>
        <p:spPr>
          <a:xfrm>
            <a:off x="4191000" y="5501482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Multiply 14"/>
          <p:cNvSpPr/>
          <p:nvPr/>
        </p:nvSpPr>
        <p:spPr>
          <a:xfrm>
            <a:off x="2971800" y="4950261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Multiply 33"/>
          <p:cNvSpPr/>
          <p:nvPr/>
        </p:nvSpPr>
        <p:spPr>
          <a:xfrm>
            <a:off x="2400300" y="19812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228600" y="3783925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/>
          <p:cNvSpPr/>
          <p:nvPr/>
        </p:nvSpPr>
        <p:spPr>
          <a:xfrm>
            <a:off x="4572000" y="3783925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Oval 31"/>
          <p:cNvSpPr/>
          <p:nvPr/>
        </p:nvSpPr>
        <p:spPr>
          <a:xfrm>
            <a:off x="2019300" y="44196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&quot;No&quot; Symbol 34"/>
          <p:cNvSpPr/>
          <p:nvPr/>
        </p:nvSpPr>
        <p:spPr>
          <a:xfrm>
            <a:off x="2171700" y="4164925"/>
            <a:ext cx="152400" cy="152400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rot="16200000" flipH="1">
            <a:off x="3347421" y="3971310"/>
            <a:ext cx="3060343" cy="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762000" y="6354762"/>
            <a:ext cx="3505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140713" y="6360280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20 </a:t>
            </a:r>
            <a:r>
              <a:rPr lang="en-US" dirty="0">
                <a:latin typeface="Times New Roman"/>
                <a:cs typeface="Times New Roman"/>
              </a:rPr>
              <a:t>y</a:t>
            </a:r>
            <a:r>
              <a:rPr lang="en-US" dirty="0" smtClean="0">
                <a:latin typeface="Times New Roman"/>
                <a:cs typeface="Times New Roman"/>
              </a:rPr>
              <a:t>ds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877592" y="3795593"/>
            <a:ext cx="912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20 yds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2743200" y="27432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/>
          <p:cNvSpPr/>
          <p:nvPr/>
        </p:nvSpPr>
        <p:spPr>
          <a:xfrm>
            <a:off x="1219200" y="30480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Oval 32"/>
          <p:cNvSpPr/>
          <p:nvPr/>
        </p:nvSpPr>
        <p:spPr>
          <a:xfrm>
            <a:off x="3124200" y="3783925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Multiply 35"/>
          <p:cNvSpPr/>
          <p:nvPr/>
        </p:nvSpPr>
        <p:spPr>
          <a:xfrm>
            <a:off x="1905000" y="25908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Multiply 37"/>
          <p:cNvSpPr/>
          <p:nvPr/>
        </p:nvSpPr>
        <p:spPr>
          <a:xfrm>
            <a:off x="3162300" y="3200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Multiply 38"/>
          <p:cNvSpPr/>
          <p:nvPr/>
        </p:nvSpPr>
        <p:spPr>
          <a:xfrm>
            <a:off x="1295400" y="44196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Multiply 39"/>
          <p:cNvSpPr/>
          <p:nvPr/>
        </p:nvSpPr>
        <p:spPr>
          <a:xfrm>
            <a:off x="2400300" y="5806282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2140713" y="3288268"/>
            <a:ext cx="5191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0" dirty="0" smtClean="0">
                <a:latin typeface="Lucida Grande"/>
                <a:ea typeface="Lucida Grande"/>
                <a:cs typeface="Lucida Grande"/>
              </a:rPr>
              <a:t>Ν</a:t>
            </a:r>
            <a:endParaRPr lang="en-US" dirty="0"/>
          </a:p>
        </p:txBody>
      </p:sp>
      <p:sp>
        <p:nvSpPr>
          <p:cNvPr id="46" name="Slide Number Placeholder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228600" y="152400"/>
            <a:ext cx="49530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St. Louis Scott Gallagher Coaches Clinic</a:t>
            </a:r>
            <a:b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</a:b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Session #1</a:t>
            </a:r>
          </a:p>
        </p:txBody>
      </p:sp>
      <p:pic>
        <p:nvPicPr>
          <p:cNvPr id="44" name="Picture 43" descr="SLSG 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934" y="152400"/>
            <a:ext cx="1213866" cy="149860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6177534" y="2352763"/>
            <a:ext cx="25908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/>
                <a:cs typeface="Times New Roman"/>
              </a:rPr>
              <a:t>Progressions</a:t>
            </a:r>
          </a:p>
          <a:p>
            <a:r>
              <a:rPr lang="en-US" sz="2000" dirty="0" smtClean="0">
                <a:latin typeface="Times New Roman"/>
                <a:cs typeface="Times New Roman"/>
              </a:rPr>
              <a:t> </a:t>
            </a:r>
          </a:p>
          <a:p>
            <a:r>
              <a:rPr lang="en-US" sz="2000" dirty="0" smtClean="0">
                <a:latin typeface="Times New Roman"/>
                <a:cs typeface="Times New Roman"/>
              </a:rPr>
              <a:t>a. 5 passes inside square and find any color neutral outside of square and play a third man run in behind line</a:t>
            </a:r>
          </a:p>
          <a:p>
            <a:endParaRPr lang="en-US" sz="2000" dirty="0" smtClean="0">
              <a:latin typeface="Times New Roman"/>
              <a:cs typeface="Times New Roman"/>
            </a:endParaRPr>
          </a:p>
          <a:p>
            <a:r>
              <a:rPr lang="en-US" sz="2000" dirty="0" smtClean="0">
                <a:latin typeface="Times New Roman"/>
                <a:cs typeface="Times New Roman"/>
              </a:rPr>
              <a:t>b. 5 passes inside square and find own color neutral outside of square and play a third man run in behind line</a:t>
            </a:r>
            <a:endParaRPr lang="en-US"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2218"/>
            <a:ext cx="8229600" cy="4525963"/>
          </a:xfrm>
        </p:spPr>
        <p:txBody>
          <a:bodyPr>
            <a:normAutofit/>
          </a:bodyPr>
          <a:lstStyle/>
          <a:p>
            <a:pPr marL="571500" indent="-571500"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VI. 4v4+1 neutral (continued)</a:t>
            </a:r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609600" y="2288738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4191000" y="2288738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Isosceles Triangle 5"/>
          <p:cNvSpPr/>
          <p:nvPr/>
        </p:nvSpPr>
        <p:spPr>
          <a:xfrm>
            <a:off x="609600" y="5501482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Isosceles Triangle 6"/>
          <p:cNvSpPr/>
          <p:nvPr/>
        </p:nvSpPr>
        <p:spPr>
          <a:xfrm>
            <a:off x="4191000" y="5501482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Multiply 14"/>
          <p:cNvSpPr/>
          <p:nvPr/>
        </p:nvSpPr>
        <p:spPr>
          <a:xfrm>
            <a:off x="2971800" y="4950261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Multiply 33"/>
          <p:cNvSpPr/>
          <p:nvPr/>
        </p:nvSpPr>
        <p:spPr>
          <a:xfrm>
            <a:off x="2400300" y="19812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228600" y="3783925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/>
          <p:cNvSpPr/>
          <p:nvPr/>
        </p:nvSpPr>
        <p:spPr>
          <a:xfrm>
            <a:off x="4572000" y="3783925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Oval 31"/>
          <p:cNvSpPr/>
          <p:nvPr/>
        </p:nvSpPr>
        <p:spPr>
          <a:xfrm>
            <a:off x="2019300" y="44196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&quot;No&quot; Symbol 34"/>
          <p:cNvSpPr/>
          <p:nvPr/>
        </p:nvSpPr>
        <p:spPr>
          <a:xfrm>
            <a:off x="2171700" y="4164925"/>
            <a:ext cx="152400" cy="152400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rot="16200000" flipH="1">
            <a:off x="3347421" y="3971310"/>
            <a:ext cx="3060343" cy="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762000" y="6354762"/>
            <a:ext cx="3505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140713" y="6360280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20 </a:t>
            </a:r>
            <a:r>
              <a:rPr lang="en-US" dirty="0">
                <a:latin typeface="Times New Roman"/>
                <a:cs typeface="Times New Roman"/>
              </a:rPr>
              <a:t>y</a:t>
            </a:r>
            <a:r>
              <a:rPr lang="en-US" dirty="0" smtClean="0">
                <a:latin typeface="Times New Roman"/>
                <a:cs typeface="Times New Roman"/>
              </a:rPr>
              <a:t>ds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877592" y="3795593"/>
            <a:ext cx="912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20 yds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2743200" y="27432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/>
          <p:cNvSpPr/>
          <p:nvPr/>
        </p:nvSpPr>
        <p:spPr>
          <a:xfrm>
            <a:off x="1219200" y="30480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Oval 32"/>
          <p:cNvSpPr/>
          <p:nvPr/>
        </p:nvSpPr>
        <p:spPr>
          <a:xfrm>
            <a:off x="3124200" y="3783925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Multiply 35"/>
          <p:cNvSpPr/>
          <p:nvPr/>
        </p:nvSpPr>
        <p:spPr>
          <a:xfrm>
            <a:off x="1905000" y="25908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Multiply 37"/>
          <p:cNvSpPr/>
          <p:nvPr/>
        </p:nvSpPr>
        <p:spPr>
          <a:xfrm>
            <a:off x="3162300" y="3200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Multiply 38"/>
          <p:cNvSpPr/>
          <p:nvPr/>
        </p:nvSpPr>
        <p:spPr>
          <a:xfrm>
            <a:off x="1295400" y="44196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Multiply 39"/>
          <p:cNvSpPr/>
          <p:nvPr/>
        </p:nvSpPr>
        <p:spPr>
          <a:xfrm>
            <a:off x="2400300" y="5806282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2140713" y="3288268"/>
            <a:ext cx="5191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0" dirty="0" smtClean="0">
                <a:latin typeface="Lucida Grande"/>
                <a:ea typeface="Lucida Grande"/>
                <a:cs typeface="Lucida Grande"/>
              </a:rPr>
              <a:t>Ν</a:t>
            </a:r>
            <a:endParaRPr lang="en-US" dirty="0"/>
          </a:p>
        </p:txBody>
      </p:sp>
      <p:sp>
        <p:nvSpPr>
          <p:cNvPr id="46" name="Slide Number Placeholder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228600" y="152400"/>
            <a:ext cx="49530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St. Louis Scott Gallagher Coaches Clinic</a:t>
            </a:r>
            <a:b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</a:b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Session #1</a:t>
            </a:r>
          </a:p>
        </p:txBody>
      </p:sp>
      <p:pic>
        <p:nvPicPr>
          <p:cNvPr id="44" name="Picture 43" descr="SLSG 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934" y="152400"/>
            <a:ext cx="1213866" cy="1498600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6025134" y="2325430"/>
            <a:ext cx="28956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Times New Roman"/>
                <a:cs typeface="Times New Roman"/>
              </a:rPr>
              <a:t>c</a:t>
            </a:r>
            <a:r>
              <a:rPr lang="en-US" sz="2000" dirty="0" smtClean="0">
                <a:latin typeface="Times New Roman"/>
                <a:cs typeface="Times New Roman"/>
              </a:rPr>
              <a:t>. 5 passes and find any color neutral outside of square and third man overlaps neutral and try to find third man</a:t>
            </a:r>
          </a:p>
          <a:p>
            <a:endParaRPr lang="en-US" sz="2000" dirty="0" smtClean="0">
              <a:latin typeface="Times New Roman"/>
              <a:cs typeface="Times New Roman"/>
            </a:endParaRPr>
          </a:p>
          <a:p>
            <a:r>
              <a:rPr lang="en-US" sz="2000" dirty="0" err="1" smtClean="0">
                <a:latin typeface="Times New Roman"/>
                <a:cs typeface="Times New Roman"/>
              </a:rPr>
              <a:t>d</a:t>
            </a:r>
            <a:r>
              <a:rPr lang="en-US" sz="2000" dirty="0" smtClean="0">
                <a:latin typeface="Times New Roman"/>
                <a:cs typeface="Times New Roman"/>
              </a:rPr>
              <a:t>. After successful give and go, find own color neutral outside square and third man overlaps neutral and try to find third man</a:t>
            </a:r>
            <a:endParaRPr lang="en-US"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2218"/>
            <a:ext cx="8229600" cy="4525963"/>
          </a:xfrm>
        </p:spPr>
        <p:txBody>
          <a:bodyPr>
            <a:normAutofit/>
          </a:bodyPr>
          <a:lstStyle/>
          <a:p>
            <a:pPr marL="571500" indent="-571500"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VI. 4v4+1 neutral (continued)</a:t>
            </a:r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609600" y="2288738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4191000" y="2288738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Isosceles Triangle 5"/>
          <p:cNvSpPr/>
          <p:nvPr/>
        </p:nvSpPr>
        <p:spPr>
          <a:xfrm>
            <a:off x="609600" y="5501482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Isosceles Triangle 6"/>
          <p:cNvSpPr/>
          <p:nvPr/>
        </p:nvSpPr>
        <p:spPr>
          <a:xfrm>
            <a:off x="4191000" y="5501482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Multiply 14"/>
          <p:cNvSpPr/>
          <p:nvPr/>
        </p:nvSpPr>
        <p:spPr>
          <a:xfrm>
            <a:off x="2971800" y="4950261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Multiply 33"/>
          <p:cNvSpPr/>
          <p:nvPr/>
        </p:nvSpPr>
        <p:spPr>
          <a:xfrm>
            <a:off x="2400300" y="19812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228600" y="3783925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/>
          <p:cNvSpPr/>
          <p:nvPr/>
        </p:nvSpPr>
        <p:spPr>
          <a:xfrm>
            <a:off x="4572000" y="3783925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Oval 31"/>
          <p:cNvSpPr/>
          <p:nvPr/>
        </p:nvSpPr>
        <p:spPr>
          <a:xfrm>
            <a:off x="2019300" y="44196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&quot;No&quot; Symbol 34"/>
          <p:cNvSpPr/>
          <p:nvPr/>
        </p:nvSpPr>
        <p:spPr>
          <a:xfrm>
            <a:off x="2171700" y="4164925"/>
            <a:ext cx="152400" cy="152400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rot="16200000" flipH="1">
            <a:off x="3347421" y="3971310"/>
            <a:ext cx="3060343" cy="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762000" y="6354762"/>
            <a:ext cx="3505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140713" y="6360280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20 </a:t>
            </a:r>
            <a:r>
              <a:rPr lang="en-US" dirty="0">
                <a:latin typeface="Times New Roman"/>
                <a:cs typeface="Times New Roman"/>
              </a:rPr>
              <a:t>y</a:t>
            </a:r>
            <a:r>
              <a:rPr lang="en-US" dirty="0" smtClean="0">
                <a:latin typeface="Times New Roman"/>
                <a:cs typeface="Times New Roman"/>
              </a:rPr>
              <a:t>ds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877592" y="3795593"/>
            <a:ext cx="912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20 yds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2743200" y="27432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/>
          <p:cNvSpPr/>
          <p:nvPr/>
        </p:nvSpPr>
        <p:spPr>
          <a:xfrm>
            <a:off x="1219200" y="30480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Oval 32"/>
          <p:cNvSpPr/>
          <p:nvPr/>
        </p:nvSpPr>
        <p:spPr>
          <a:xfrm>
            <a:off x="3124200" y="3783925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Multiply 35"/>
          <p:cNvSpPr/>
          <p:nvPr/>
        </p:nvSpPr>
        <p:spPr>
          <a:xfrm>
            <a:off x="1905000" y="25908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Multiply 37"/>
          <p:cNvSpPr/>
          <p:nvPr/>
        </p:nvSpPr>
        <p:spPr>
          <a:xfrm>
            <a:off x="3162300" y="3200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Multiply 38"/>
          <p:cNvSpPr/>
          <p:nvPr/>
        </p:nvSpPr>
        <p:spPr>
          <a:xfrm>
            <a:off x="1295400" y="44196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Multiply 39"/>
          <p:cNvSpPr/>
          <p:nvPr/>
        </p:nvSpPr>
        <p:spPr>
          <a:xfrm>
            <a:off x="2400300" y="5806282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2140713" y="3288268"/>
            <a:ext cx="5191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0" dirty="0" smtClean="0">
                <a:latin typeface="Lucida Grande"/>
                <a:ea typeface="Lucida Grande"/>
                <a:cs typeface="Lucida Grande"/>
              </a:rPr>
              <a:t>Ν</a:t>
            </a:r>
            <a:endParaRPr lang="en-US" dirty="0"/>
          </a:p>
        </p:txBody>
      </p:sp>
      <p:sp>
        <p:nvSpPr>
          <p:cNvPr id="46" name="Slide Number Placeholder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228600" y="152400"/>
            <a:ext cx="49530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St. Louis Scott Gallagher Coaches Clinic</a:t>
            </a:r>
            <a:b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</a:b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Session #1</a:t>
            </a:r>
          </a:p>
        </p:txBody>
      </p:sp>
      <p:pic>
        <p:nvPicPr>
          <p:cNvPr id="44" name="Picture 43" descr="SLSG 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934" y="152400"/>
            <a:ext cx="1213866" cy="149860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6139035" y="2118211"/>
            <a:ext cx="266779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Times New Roman"/>
                <a:cs typeface="Times New Roman"/>
              </a:rPr>
              <a:t>e</a:t>
            </a:r>
            <a:r>
              <a:rPr lang="en-US" sz="2000" dirty="0" smtClean="0">
                <a:latin typeface="Times New Roman"/>
                <a:cs typeface="Times New Roman"/>
              </a:rPr>
              <a:t>. Overlap inside square and one team is playing third man overlaps around neutral while the other team is playing third man behind neutral</a:t>
            </a:r>
          </a:p>
          <a:p>
            <a:endParaRPr lang="en-US" sz="2000" dirty="0" smtClean="0">
              <a:latin typeface="Times New Roman"/>
              <a:cs typeface="Times New Roman"/>
            </a:endParaRPr>
          </a:p>
          <a:p>
            <a:r>
              <a:rPr lang="en-US" sz="2000" dirty="0" smtClean="0">
                <a:latin typeface="Times New Roman"/>
                <a:cs typeface="Times New Roman"/>
              </a:rPr>
              <a:t> </a:t>
            </a:r>
            <a:endParaRPr lang="en-US"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2218"/>
            <a:ext cx="8229600" cy="4525963"/>
          </a:xfrm>
        </p:spPr>
        <p:txBody>
          <a:bodyPr/>
          <a:lstStyle/>
          <a:p>
            <a:pPr marL="571500" indent="-571500"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I.	Handball Warmup</a:t>
            </a:r>
          </a:p>
          <a:p>
            <a:pPr marL="571500" indent="-571500">
              <a:buNone/>
            </a:pPr>
            <a:r>
              <a:rPr lang="en-US" dirty="0" smtClean="0">
                <a:latin typeface="Times New Roman"/>
                <a:cs typeface="Times New Roman"/>
              </a:rPr>
              <a:t>	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457200" y="23622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2590800" y="23622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Isosceles Triangle 5"/>
          <p:cNvSpPr/>
          <p:nvPr/>
        </p:nvSpPr>
        <p:spPr>
          <a:xfrm>
            <a:off x="457200" y="46482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Isosceles Triangle 6"/>
          <p:cNvSpPr/>
          <p:nvPr/>
        </p:nvSpPr>
        <p:spPr>
          <a:xfrm>
            <a:off x="2590800" y="46482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Isosceles Triangle 7"/>
          <p:cNvSpPr/>
          <p:nvPr/>
        </p:nvSpPr>
        <p:spPr>
          <a:xfrm>
            <a:off x="4876800" y="2312075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Isosceles Triangle 8"/>
          <p:cNvSpPr/>
          <p:nvPr/>
        </p:nvSpPr>
        <p:spPr>
          <a:xfrm>
            <a:off x="4876800" y="46482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Multiply 11"/>
          <p:cNvSpPr/>
          <p:nvPr/>
        </p:nvSpPr>
        <p:spPr>
          <a:xfrm>
            <a:off x="3733800" y="3364468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Multiply 12"/>
          <p:cNvSpPr/>
          <p:nvPr/>
        </p:nvSpPr>
        <p:spPr>
          <a:xfrm>
            <a:off x="1562100" y="28956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Multiply 13"/>
          <p:cNvSpPr/>
          <p:nvPr/>
        </p:nvSpPr>
        <p:spPr>
          <a:xfrm>
            <a:off x="3962400" y="40386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Multiply 14"/>
          <p:cNvSpPr/>
          <p:nvPr/>
        </p:nvSpPr>
        <p:spPr>
          <a:xfrm>
            <a:off x="723900" y="3962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Multiply 15"/>
          <p:cNvSpPr/>
          <p:nvPr/>
        </p:nvSpPr>
        <p:spPr>
          <a:xfrm>
            <a:off x="4343400" y="34290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Multiply 16"/>
          <p:cNvSpPr/>
          <p:nvPr/>
        </p:nvSpPr>
        <p:spPr>
          <a:xfrm>
            <a:off x="1828800" y="38100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Multiply 17"/>
          <p:cNvSpPr/>
          <p:nvPr/>
        </p:nvSpPr>
        <p:spPr>
          <a:xfrm>
            <a:off x="3200400" y="28956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Multiply 18"/>
          <p:cNvSpPr/>
          <p:nvPr/>
        </p:nvSpPr>
        <p:spPr>
          <a:xfrm>
            <a:off x="609600" y="26670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952500" y="32004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3505200" y="37338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1676400" y="27432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3962400" y="30480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/>
          <p:cNvSpPr/>
          <p:nvPr/>
        </p:nvSpPr>
        <p:spPr>
          <a:xfrm>
            <a:off x="3276600" y="32766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3962400" y="35814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1828800" y="3364468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1104900" y="38100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&quot;No&quot; Symbol 29"/>
          <p:cNvSpPr/>
          <p:nvPr/>
        </p:nvSpPr>
        <p:spPr>
          <a:xfrm>
            <a:off x="3657600" y="3886200"/>
            <a:ext cx="152400" cy="152400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&quot;No&quot; Symbol 30"/>
          <p:cNvSpPr/>
          <p:nvPr/>
        </p:nvSpPr>
        <p:spPr>
          <a:xfrm>
            <a:off x="4191000" y="4191000"/>
            <a:ext cx="152400" cy="152400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324600" y="2109033"/>
            <a:ext cx="2362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-2 groups per grid with 2 balls per grid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-Work with your own color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-Replicate passing patterns with hands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-Call for ball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-Up, back spin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-Up 2, spin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-Up, back, to a third man, spin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-Up, overlap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-Up, overlap to a third</a:t>
            </a:r>
          </a:p>
        </p:txBody>
      </p:sp>
      <p:sp>
        <p:nvSpPr>
          <p:cNvPr id="33" name="Slide Number Placeholder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228600" y="152400"/>
            <a:ext cx="49530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St. Louis Scott Gallagher Coaches Clinic</a:t>
            </a:r>
            <a:b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</a:b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Session #1</a:t>
            </a:r>
          </a:p>
        </p:txBody>
      </p:sp>
      <p:pic>
        <p:nvPicPr>
          <p:cNvPr id="36" name="Picture 35" descr="SLSG 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934" y="152400"/>
            <a:ext cx="1213866" cy="1498600"/>
          </a:xfrm>
          <a:prstGeom prst="rect">
            <a:avLst/>
          </a:prstGeom>
        </p:spPr>
      </p:pic>
      <p:cxnSp>
        <p:nvCxnSpPr>
          <p:cNvPr id="37" name="Straight Arrow Connector 36"/>
          <p:cNvCxnSpPr/>
          <p:nvPr/>
        </p:nvCxnSpPr>
        <p:spPr>
          <a:xfrm>
            <a:off x="2743200" y="5178424"/>
            <a:ext cx="21336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5400000">
            <a:off x="4114006" y="3580606"/>
            <a:ext cx="21336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180012" y="3364468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25 </a:t>
            </a:r>
            <a:r>
              <a:rPr lang="en-US" dirty="0">
                <a:latin typeface="Times New Roman"/>
                <a:cs typeface="Times New Roman"/>
              </a:rPr>
              <a:t>y</a:t>
            </a:r>
            <a:r>
              <a:rPr lang="en-US" dirty="0" smtClean="0">
                <a:latin typeface="Times New Roman"/>
                <a:cs typeface="Times New Roman"/>
              </a:rPr>
              <a:t>ds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390900" y="5180012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25 </a:t>
            </a:r>
            <a:r>
              <a:rPr lang="en-US" dirty="0">
                <a:latin typeface="Times New Roman"/>
                <a:cs typeface="Times New Roman"/>
              </a:rPr>
              <a:t>y</a:t>
            </a:r>
            <a:r>
              <a:rPr lang="en-US" dirty="0" smtClean="0">
                <a:latin typeface="Times New Roman"/>
                <a:cs typeface="Times New Roman"/>
              </a:rPr>
              <a:t>ds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38" name="&quot;No&quot; Symbol 37"/>
          <p:cNvSpPr/>
          <p:nvPr/>
        </p:nvSpPr>
        <p:spPr>
          <a:xfrm>
            <a:off x="685800" y="2971800"/>
            <a:ext cx="152400" cy="152400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&quot;No&quot; Symbol 38"/>
          <p:cNvSpPr/>
          <p:nvPr/>
        </p:nvSpPr>
        <p:spPr>
          <a:xfrm>
            <a:off x="1981200" y="3505200"/>
            <a:ext cx="152400" cy="152400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2218"/>
            <a:ext cx="8229600" cy="4525963"/>
          </a:xfrm>
        </p:spPr>
        <p:txBody>
          <a:bodyPr/>
          <a:lstStyle/>
          <a:p>
            <a:pPr marL="571500" indent="-571500"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II.	Passing Warmup</a:t>
            </a:r>
          </a:p>
          <a:p>
            <a:pPr marL="571500" indent="-571500">
              <a:buNone/>
            </a:pPr>
            <a:r>
              <a:rPr lang="en-US" dirty="0" smtClean="0">
                <a:latin typeface="Times New Roman"/>
                <a:cs typeface="Times New Roman"/>
              </a:rPr>
              <a:t>	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457200" y="23622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2590800" y="23622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Isosceles Triangle 5"/>
          <p:cNvSpPr/>
          <p:nvPr/>
        </p:nvSpPr>
        <p:spPr>
          <a:xfrm>
            <a:off x="457200" y="46482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Isosceles Triangle 6"/>
          <p:cNvSpPr/>
          <p:nvPr/>
        </p:nvSpPr>
        <p:spPr>
          <a:xfrm>
            <a:off x="2590800" y="46482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Isosceles Triangle 7"/>
          <p:cNvSpPr/>
          <p:nvPr/>
        </p:nvSpPr>
        <p:spPr>
          <a:xfrm>
            <a:off x="4876800" y="2312075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Isosceles Triangle 8"/>
          <p:cNvSpPr/>
          <p:nvPr/>
        </p:nvSpPr>
        <p:spPr>
          <a:xfrm>
            <a:off x="4876800" y="46482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Multiply 11"/>
          <p:cNvSpPr/>
          <p:nvPr/>
        </p:nvSpPr>
        <p:spPr>
          <a:xfrm>
            <a:off x="3733800" y="3364468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Multiply 12"/>
          <p:cNvSpPr/>
          <p:nvPr/>
        </p:nvSpPr>
        <p:spPr>
          <a:xfrm>
            <a:off x="1562100" y="28956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Multiply 13"/>
          <p:cNvSpPr/>
          <p:nvPr/>
        </p:nvSpPr>
        <p:spPr>
          <a:xfrm>
            <a:off x="3962400" y="40386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Multiply 14"/>
          <p:cNvSpPr/>
          <p:nvPr/>
        </p:nvSpPr>
        <p:spPr>
          <a:xfrm>
            <a:off x="723900" y="3962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Multiply 15"/>
          <p:cNvSpPr/>
          <p:nvPr/>
        </p:nvSpPr>
        <p:spPr>
          <a:xfrm>
            <a:off x="4343400" y="34290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Multiply 16"/>
          <p:cNvSpPr/>
          <p:nvPr/>
        </p:nvSpPr>
        <p:spPr>
          <a:xfrm>
            <a:off x="1828800" y="38100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Multiply 17"/>
          <p:cNvSpPr/>
          <p:nvPr/>
        </p:nvSpPr>
        <p:spPr>
          <a:xfrm>
            <a:off x="3200400" y="28956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Multiply 18"/>
          <p:cNvSpPr/>
          <p:nvPr/>
        </p:nvSpPr>
        <p:spPr>
          <a:xfrm>
            <a:off x="609600" y="26670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952500" y="32004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3505200" y="37338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1676400" y="27432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3962400" y="30480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/>
          <p:cNvSpPr/>
          <p:nvPr/>
        </p:nvSpPr>
        <p:spPr>
          <a:xfrm>
            <a:off x="3276600" y="32766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3962400" y="35814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1828800" y="3364468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1104900" y="38100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&quot;No&quot; Symbol 29"/>
          <p:cNvSpPr/>
          <p:nvPr/>
        </p:nvSpPr>
        <p:spPr>
          <a:xfrm>
            <a:off x="3657600" y="3886200"/>
            <a:ext cx="152400" cy="152400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&quot;No&quot; Symbol 30"/>
          <p:cNvSpPr/>
          <p:nvPr/>
        </p:nvSpPr>
        <p:spPr>
          <a:xfrm>
            <a:off x="4191000" y="4191000"/>
            <a:ext cx="152400" cy="152400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324600" y="2109033"/>
            <a:ext cx="2362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-2 groups per grid with 2 balls per grid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-Work with your own color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-Various passing patterns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-Call for ball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-Up, back spin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-Up 2, spin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-Up, back, to a third man, spin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-Up, overlap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-Up, overlap to a third</a:t>
            </a:r>
          </a:p>
        </p:txBody>
      </p:sp>
      <p:sp>
        <p:nvSpPr>
          <p:cNvPr id="33" name="Slide Number Placeholder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228600" y="152400"/>
            <a:ext cx="49530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St. Louis Scott Gallagher Coaches Clinic</a:t>
            </a:r>
            <a:b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</a:b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Session #1</a:t>
            </a:r>
          </a:p>
        </p:txBody>
      </p:sp>
      <p:pic>
        <p:nvPicPr>
          <p:cNvPr id="36" name="Picture 35" descr="SLSG 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934" y="152400"/>
            <a:ext cx="1213866" cy="1498600"/>
          </a:xfrm>
          <a:prstGeom prst="rect">
            <a:avLst/>
          </a:prstGeom>
        </p:spPr>
      </p:pic>
      <p:cxnSp>
        <p:nvCxnSpPr>
          <p:cNvPr id="37" name="Straight Arrow Connector 36"/>
          <p:cNvCxnSpPr/>
          <p:nvPr/>
        </p:nvCxnSpPr>
        <p:spPr>
          <a:xfrm>
            <a:off x="2743200" y="5178424"/>
            <a:ext cx="21336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5400000">
            <a:off x="4114006" y="3580606"/>
            <a:ext cx="21336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180012" y="3364468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25 </a:t>
            </a:r>
            <a:r>
              <a:rPr lang="en-US" dirty="0">
                <a:latin typeface="Times New Roman"/>
                <a:cs typeface="Times New Roman"/>
              </a:rPr>
              <a:t>y</a:t>
            </a:r>
            <a:r>
              <a:rPr lang="en-US" dirty="0" smtClean="0">
                <a:latin typeface="Times New Roman"/>
                <a:cs typeface="Times New Roman"/>
              </a:rPr>
              <a:t>ds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390900" y="5180012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25 </a:t>
            </a:r>
            <a:r>
              <a:rPr lang="en-US" dirty="0">
                <a:latin typeface="Times New Roman"/>
                <a:cs typeface="Times New Roman"/>
              </a:rPr>
              <a:t>y</a:t>
            </a:r>
            <a:r>
              <a:rPr lang="en-US" dirty="0" smtClean="0">
                <a:latin typeface="Times New Roman"/>
                <a:cs typeface="Times New Roman"/>
              </a:rPr>
              <a:t>ds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38" name="&quot;No&quot; Symbol 37"/>
          <p:cNvSpPr/>
          <p:nvPr/>
        </p:nvSpPr>
        <p:spPr>
          <a:xfrm>
            <a:off x="685800" y="2971800"/>
            <a:ext cx="152400" cy="152400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&quot;No&quot; Symbol 38"/>
          <p:cNvSpPr/>
          <p:nvPr/>
        </p:nvSpPr>
        <p:spPr>
          <a:xfrm>
            <a:off x="1981200" y="3505200"/>
            <a:ext cx="152400" cy="152400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2218"/>
            <a:ext cx="8229600" cy="4525963"/>
          </a:xfrm>
        </p:spPr>
        <p:txBody>
          <a:bodyPr>
            <a:normAutofit/>
          </a:bodyPr>
          <a:lstStyle/>
          <a:p>
            <a:pPr marL="571500" indent="-571500"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III. Square Pattern	</a:t>
            </a:r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1143000" y="25146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3657600" y="25146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Isosceles Triangle 5"/>
          <p:cNvSpPr/>
          <p:nvPr/>
        </p:nvSpPr>
        <p:spPr>
          <a:xfrm>
            <a:off x="1143000" y="47244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Isosceles Triangle 6"/>
          <p:cNvSpPr/>
          <p:nvPr/>
        </p:nvSpPr>
        <p:spPr>
          <a:xfrm>
            <a:off x="3733800" y="47244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Multiply 11"/>
          <p:cNvSpPr/>
          <p:nvPr/>
        </p:nvSpPr>
        <p:spPr>
          <a:xfrm>
            <a:off x="685800" y="2057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Multiply 12"/>
          <p:cNvSpPr/>
          <p:nvPr/>
        </p:nvSpPr>
        <p:spPr>
          <a:xfrm>
            <a:off x="914400" y="22098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Multiply 14"/>
          <p:cNvSpPr/>
          <p:nvPr/>
        </p:nvSpPr>
        <p:spPr>
          <a:xfrm>
            <a:off x="914400" y="48768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Multiply 15"/>
          <p:cNvSpPr/>
          <p:nvPr/>
        </p:nvSpPr>
        <p:spPr>
          <a:xfrm>
            <a:off x="4038600" y="2057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Multiply 16"/>
          <p:cNvSpPr/>
          <p:nvPr/>
        </p:nvSpPr>
        <p:spPr>
          <a:xfrm>
            <a:off x="685800" y="51816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Multiply 17"/>
          <p:cNvSpPr/>
          <p:nvPr/>
        </p:nvSpPr>
        <p:spPr>
          <a:xfrm>
            <a:off x="4114800" y="51816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Multiply 18"/>
          <p:cNvSpPr/>
          <p:nvPr/>
        </p:nvSpPr>
        <p:spPr>
          <a:xfrm>
            <a:off x="3695700" y="44196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&quot;No&quot; Symbol 29"/>
          <p:cNvSpPr/>
          <p:nvPr/>
        </p:nvSpPr>
        <p:spPr>
          <a:xfrm>
            <a:off x="3657600" y="4267200"/>
            <a:ext cx="152400" cy="152400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34000" y="2057400"/>
            <a:ext cx="3048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/>
                <a:cs typeface="Times New Roman"/>
              </a:rPr>
              <a:t>-25 yd x 25yd box</a:t>
            </a:r>
          </a:p>
          <a:p>
            <a:r>
              <a:rPr lang="en-US" sz="2000" dirty="0" smtClean="0">
                <a:latin typeface="Times New Roman"/>
                <a:cs typeface="Times New Roman"/>
              </a:rPr>
              <a:t>-8 to 10 players per setup</a:t>
            </a:r>
          </a:p>
          <a:p>
            <a:r>
              <a:rPr lang="en-US" sz="2000" dirty="0" smtClean="0">
                <a:latin typeface="Times New Roman"/>
                <a:cs typeface="Times New Roman"/>
              </a:rPr>
              <a:t>-Turns</a:t>
            </a:r>
          </a:p>
          <a:p>
            <a:r>
              <a:rPr lang="en-US" sz="2000" dirty="0" smtClean="0">
                <a:latin typeface="Times New Roman"/>
                <a:cs typeface="Times New Roman"/>
              </a:rPr>
              <a:t>-Up, back, spin</a:t>
            </a:r>
          </a:p>
          <a:p>
            <a:r>
              <a:rPr lang="en-US" sz="2000" dirty="0" smtClean="0">
                <a:latin typeface="Times New Roman"/>
                <a:cs typeface="Times New Roman"/>
              </a:rPr>
              <a:t>-Up, back to a third man</a:t>
            </a:r>
          </a:p>
          <a:p>
            <a:r>
              <a:rPr lang="en-US" sz="2000" dirty="0" smtClean="0">
                <a:latin typeface="Times New Roman"/>
                <a:cs typeface="Times New Roman"/>
              </a:rPr>
              <a:t>-Up 2, back one</a:t>
            </a:r>
          </a:p>
          <a:p>
            <a:r>
              <a:rPr lang="en-US" sz="2000" dirty="0" smtClean="0">
                <a:latin typeface="Times New Roman"/>
                <a:cs typeface="Times New Roman"/>
              </a:rPr>
              <a:t>-Up 1, first time give and go</a:t>
            </a:r>
          </a:p>
          <a:p>
            <a:r>
              <a:rPr lang="en-US" sz="2000" dirty="0" smtClean="0">
                <a:latin typeface="Times New Roman"/>
                <a:cs typeface="Times New Roman"/>
              </a:rPr>
              <a:t>-Up 2, first time give and goal</a:t>
            </a:r>
          </a:p>
          <a:p>
            <a:r>
              <a:rPr lang="en-US" sz="2000" dirty="0" smtClean="0">
                <a:latin typeface="Times New Roman"/>
                <a:cs typeface="Times New Roman"/>
              </a:rPr>
              <a:t>-Up, overlap</a:t>
            </a:r>
          </a:p>
          <a:p>
            <a:r>
              <a:rPr lang="en-US" sz="2000" dirty="0" smtClean="0">
                <a:latin typeface="Times New Roman"/>
                <a:cs typeface="Times New Roman"/>
              </a:rPr>
              <a:t>-Up, overlap third man</a:t>
            </a:r>
          </a:p>
        </p:txBody>
      </p:sp>
      <p:sp>
        <p:nvSpPr>
          <p:cNvPr id="34" name="Multiply 33"/>
          <p:cNvSpPr/>
          <p:nvPr/>
        </p:nvSpPr>
        <p:spPr>
          <a:xfrm>
            <a:off x="3886200" y="50292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Multiply 45"/>
          <p:cNvSpPr/>
          <p:nvPr/>
        </p:nvSpPr>
        <p:spPr>
          <a:xfrm>
            <a:off x="4267200" y="17526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9" name="Title 1"/>
          <p:cNvSpPr txBox="1">
            <a:spLocks/>
          </p:cNvSpPr>
          <p:nvPr/>
        </p:nvSpPr>
        <p:spPr>
          <a:xfrm>
            <a:off x="228600" y="152400"/>
            <a:ext cx="49530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St. Louis Scott Gallagher Coaches Clinic</a:t>
            </a:r>
            <a:b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</a:b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Session #1</a:t>
            </a:r>
          </a:p>
        </p:txBody>
      </p:sp>
      <p:sp>
        <p:nvSpPr>
          <p:cNvPr id="51" name="Multiply 50"/>
          <p:cNvSpPr/>
          <p:nvPr/>
        </p:nvSpPr>
        <p:spPr>
          <a:xfrm>
            <a:off x="3467100" y="26670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Multiply 51"/>
          <p:cNvSpPr/>
          <p:nvPr/>
        </p:nvSpPr>
        <p:spPr>
          <a:xfrm>
            <a:off x="1295400" y="26670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Multiply 52"/>
          <p:cNvSpPr/>
          <p:nvPr/>
        </p:nvSpPr>
        <p:spPr>
          <a:xfrm>
            <a:off x="1295400" y="44196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4" name="Picture 53" descr="SLSG 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934" y="152400"/>
            <a:ext cx="1213866" cy="1498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2218"/>
            <a:ext cx="8229600" cy="4525963"/>
          </a:xfrm>
        </p:spPr>
        <p:txBody>
          <a:bodyPr>
            <a:normAutofit/>
          </a:bodyPr>
          <a:lstStyle/>
          <a:p>
            <a:pPr marL="571500" indent="-571500"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IV. 3v3+1 neutral with target</a:t>
            </a:r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533400" y="24384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3656806" y="24384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Isosceles Triangle 5"/>
          <p:cNvSpPr/>
          <p:nvPr/>
        </p:nvSpPr>
        <p:spPr>
          <a:xfrm>
            <a:off x="533400" y="54864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Isosceles Triangle 6"/>
          <p:cNvSpPr/>
          <p:nvPr/>
        </p:nvSpPr>
        <p:spPr>
          <a:xfrm>
            <a:off x="3696495" y="54864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Multiply 14"/>
          <p:cNvSpPr/>
          <p:nvPr/>
        </p:nvSpPr>
        <p:spPr>
          <a:xfrm>
            <a:off x="2057400" y="50292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Multiply 15"/>
          <p:cNvSpPr/>
          <p:nvPr/>
        </p:nvSpPr>
        <p:spPr>
          <a:xfrm>
            <a:off x="1943100" y="22860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Multiply 16"/>
          <p:cNvSpPr/>
          <p:nvPr/>
        </p:nvSpPr>
        <p:spPr>
          <a:xfrm>
            <a:off x="914400" y="4724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Multiply 33"/>
          <p:cNvSpPr/>
          <p:nvPr/>
        </p:nvSpPr>
        <p:spPr>
          <a:xfrm>
            <a:off x="3124200" y="4724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Isosceles Triangle 25"/>
          <p:cNvSpPr/>
          <p:nvPr/>
        </p:nvSpPr>
        <p:spPr>
          <a:xfrm>
            <a:off x="3657600" y="39624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7" name="Isosceles Triangle 26"/>
          <p:cNvSpPr/>
          <p:nvPr/>
        </p:nvSpPr>
        <p:spPr>
          <a:xfrm>
            <a:off x="533400" y="39624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1143000" y="40386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3048000" y="39624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/>
          <p:cNvSpPr/>
          <p:nvPr/>
        </p:nvSpPr>
        <p:spPr>
          <a:xfrm>
            <a:off x="2133600" y="40386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Oval 31"/>
          <p:cNvSpPr/>
          <p:nvPr/>
        </p:nvSpPr>
        <p:spPr>
          <a:xfrm>
            <a:off x="2095500" y="5768181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&quot;No&quot; Symbol 34"/>
          <p:cNvSpPr/>
          <p:nvPr/>
        </p:nvSpPr>
        <p:spPr>
          <a:xfrm>
            <a:off x="2247900" y="4876800"/>
            <a:ext cx="152400" cy="152400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181600" y="1828800"/>
            <a:ext cx="35052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/>
                <a:cs typeface="Times New Roman"/>
              </a:rPr>
              <a:t>-3 attackers start with the ball in their defensive grid</a:t>
            </a:r>
          </a:p>
          <a:p>
            <a:r>
              <a:rPr lang="en-US" sz="1600" dirty="0" smtClean="0">
                <a:latin typeface="Times New Roman"/>
                <a:cs typeface="Times New Roman"/>
              </a:rPr>
              <a:t>-3 defenders start on the middle cone line</a:t>
            </a:r>
          </a:p>
          <a:p>
            <a:r>
              <a:rPr lang="en-US" sz="1600" dirty="0" smtClean="0">
                <a:latin typeface="Times New Roman"/>
                <a:cs typeface="Times New Roman"/>
              </a:rPr>
              <a:t>-3 attackers move ball between them while overlapping</a:t>
            </a:r>
          </a:p>
          <a:p>
            <a:r>
              <a:rPr lang="en-US" sz="1600" dirty="0" smtClean="0">
                <a:latin typeface="Times New Roman"/>
                <a:cs typeface="Times New Roman"/>
              </a:rPr>
              <a:t>-The objective is for the 3 attackers to find their target on the ground</a:t>
            </a:r>
          </a:p>
          <a:p>
            <a:r>
              <a:rPr lang="en-US" sz="1600" dirty="0" smtClean="0">
                <a:latin typeface="Times New Roman"/>
                <a:cs typeface="Times New Roman"/>
              </a:rPr>
              <a:t>-As soon as ball crosses line and into targets feet, the 3 attackers support and look to play a third man in behind the line</a:t>
            </a:r>
          </a:p>
          <a:p>
            <a:r>
              <a:rPr lang="en-US" sz="1600" dirty="0" smtClean="0">
                <a:latin typeface="Times New Roman"/>
                <a:cs typeface="Times New Roman"/>
              </a:rPr>
              <a:t>-Defenders can not defend after ball finds target</a:t>
            </a:r>
          </a:p>
          <a:p>
            <a:r>
              <a:rPr lang="en-US" sz="1600" dirty="0" smtClean="0">
                <a:latin typeface="Times New Roman"/>
                <a:cs typeface="Times New Roman"/>
              </a:rPr>
              <a:t>-Defenders look to cut out passing lanes and defend in a line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rot="5400000">
            <a:off x="3429794" y="4799806"/>
            <a:ext cx="13716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685800" y="6248400"/>
            <a:ext cx="3010695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847850" y="6292334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20 </a:t>
            </a:r>
            <a:r>
              <a:rPr lang="en-US" dirty="0">
                <a:latin typeface="Times New Roman"/>
                <a:cs typeface="Times New Roman"/>
              </a:rPr>
              <a:t>y</a:t>
            </a:r>
            <a:r>
              <a:rPr lang="en-US" dirty="0" smtClean="0">
                <a:latin typeface="Times New Roman"/>
                <a:cs typeface="Times New Roman"/>
              </a:rPr>
              <a:t>ds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116388" y="4539734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8 yds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51" name="Slide Number Placeholder 5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3" name="Title 1"/>
          <p:cNvSpPr txBox="1">
            <a:spLocks/>
          </p:cNvSpPr>
          <p:nvPr/>
        </p:nvSpPr>
        <p:spPr>
          <a:xfrm>
            <a:off x="228600" y="152400"/>
            <a:ext cx="49530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St. Louis Scott Gallagher Coaches Clinic</a:t>
            </a:r>
            <a:b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</a:b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Session #1</a:t>
            </a:r>
          </a:p>
        </p:txBody>
      </p:sp>
      <p:pic>
        <p:nvPicPr>
          <p:cNvPr id="54" name="Picture 53" descr="SLSG 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934" y="152400"/>
            <a:ext cx="1213866" cy="1498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42218"/>
            <a:ext cx="8229600" cy="4525963"/>
          </a:xfrm>
        </p:spPr>
        <p:txBody>
          <a:bodyPr>
            <a:normAutofit/>
          </a:bodyPr>
          <a:lstStyle/>
          <a:p>
            <a:pPr marL="571500" indent="-571500"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V. 4v4+8 neutrals</a:t>
            </a:r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609600" y="22860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4419600" y="22860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Isosceles Triangle 5"/>
          <p:cNvSpPr/>
          <p:nvPr/>
        </p:nvSpPr>
        <p:spPr>
          <a:xfrm>
            <a:off x="609600" y="5920581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Isosceles Triangle 6"/>
          <p:cNvSpPr/>
          <p:nvPr/>
        </p:nvSpPr>
        <p:spPr>
          <a:xfrm>
            <a:off x="4495800" y="5920581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Multiply 14"/>
          <p:cNvSpPr/>
          <p:nvPr/>
        </p:nvSpPr>
        <p:spPr>
          <a:xfrm>
            <a:off x="3162300" y="45720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Multiply 15"/>
          <p:cNvSpPr/>
          <p:nvPr/>
        </p:nvSpPr>
        <p:spPr>
          <a:xfrm>
            <a:off x="1581150" y="21336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Multiply 16"/>
          <p:cNvSpPr/>
          <p:nvPr/>
        </p:nvSpPr>
        <p:spPr>
          <a:xfrm>
            <a:off x="1581150" y="5867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Multiply 33"/>
          <p:cNvSpPr/>
          <p:nvPr/>
        </p:nvSpPr>
        <p:spPr>
          <a:xfrm>
            <a:off x="3009900" y="21336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533400" y="30480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4572000" y="4756666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/>
          <p:cNvSpPr/>
          <p:nvPr/>
        </p:nvSpPr>
        <p:spPr>
          <a:xfrm>
            <a:off x="4572000" y="30480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Oval 31"/>
          <p:cNvSpPr/>
          <p:nvPr/>
        </p:nvSpPr>
        <p:spPr>
          <a:xfrm>
            <a:off x="1619250" y="44196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&quot;No&quot; Symbol 34"/>
          <p:cNvSpPr/>
          <p:nvPr/>
        </p:nvSpPr>
        <p:spPr>
          <a:xfrm>
            <a:off x="3276600" y="5615781"/>
            <a:ext cx="152400" cy="152400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rot="5400000">
            <a:off x="3317876" y="4152901"/>
            <a:ext cx="342900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762000" y="6290746"/>
            <a:ext cx="36576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095500" y="6290746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35 </a:t>
            </a:r>
            <a:r>
              <a:rPr lang="en-US" dirty="0">
                <a:latin typeface="Times New Roman"/>
                <a:cs typeface="Times New Roman"/>
              </a:rPr>
              <a:t>y</a:t>
            </a:r>
            <a:r>
              <a:rPr lang="en-US" dirty="0" smtClean="0">
                <a:latin typeface="Times New Roman"/>
                <a:cs typeface="Times New Roman"/>
              </a:rPr>
              <a:t>ds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030788" y="3733800"/>
            <a:ext cx="912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35 yds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533400" y="47244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3086100" y="29718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/>
          <p:cNvSpPr/>
          <p:nvPr/>
        </p:nvSpPr>
        <p:spPr>
          <a:xfrm>
            <a:off x="1581150" y="29718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Oval 32"/>
          <p:cNvSpPr/>
          <p:nvPr/>
        </p:nvSpPr>
        <p:spPr>
          <a:xfrm>
            <a:off x="3162300" y="43434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Multiply 35"/>
          <p:cNvSpPr/>
          <p:nvPr/>
        </p:nvSpPr>
        <p:spPr>
          <a:xfrm>
            <a:off x="1543050" y="3200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Multiply 37"/>
          <p:cNvSpPr/>
          <p:nvPr/>
        </p:nvSpPr>
        <p:spPr>
          <a:xfrm>
            <a:off x="3162300" y="3200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Multiply 38"/>
          <p:cNvSpPr/>
          <p:nvPr/>
        </p:nvSpPr>
        <p:spPr>
          <a:xfrm>
            <a:off x="1581150" y="4724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Multiply 39"/>
          <p:cNvSpPr/>
          <p:nvPr/>
        </p:nvSpPr>
        <p:spPr>
          <a:xfrm>
            <a:off x="3200400" y="5867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6177534" y="2779693"/>
            <a:ext cx="259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/>
                <a:cs typeface="Times New Roman"/>
              </a:rPr>
              <a:t>-4v4 in the middle</a:t>
            </a:r>
          </a:p>
          <a:p>
            <a:r>
              <a:rPr lang="en-US" sz="2000" dirty="0" smtClean="0">
                <a:latin typeface="Times New Roman"/>
                <a:cs typeface="Times New Roman"/>
              </a:rPr>
              <a:t>-2 progressions for this training exercise (see next slides)</a:t>
            </a:r>
            <a:endParaRPr lang="en-US" sz="2000" dirty="0">
              <a:latin typeface="Times New Roman"/>
              <a:cs typeface="Times New Roman"/>
            </a:endParaRPr>
          </a:p>
        </p:txBody>
      </p:sp>
      <p:sp>
        <p:nvSpPr>
          <p:cNvPr id="45" name="Slide Number Placeholder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228600" y="152400"/>
            <a:ext cx="49530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St. Louis Scott Gallagher Coaches Clinic</a:t>
            </a:r>
            <a:b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</a:b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Session #1</a:t>
            </a:r>
          </a:p>
        </p:txBody>
      </p:sp>
      <p:pic>
        <p:nvPicPr>
          <p:cNvPr id="52" name="Picture 51" descr="SLSG 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934" y="152400"/>
            <a:ext cx="1213866" cy="14986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42218"/>
            <a:ext cx="8229600" cy="4525963"/>
          </a:xfrm>
        </p:spPr>
        <p:txBody>
          <a:bodyPr>
            <a:normAutofit/>
          </a:bodyPr>
          <a:lstStyle/>
          <a:p>
            <a:pPr marL="571500" indent="-571500"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V. 4v4+8 neutrals (continued)</a:t>
            </a:r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609600" y="22860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4419600" y="22860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Isosceles Triangle 5"/>
          <p:cNvSpPr/>
          <p:nvPr/>
        </p:nvSpPr>
        <p:spPr>
          <a:xfrm>
            <a:off x="609600" y="5920581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Isosceles Triangle 6"/>
          <p:cNvSpPr/>
          <p:nvPr/>
        </p:nvSpPr>
        <p:spPr>
          <a:xfrm>
            <a:off x="4495800" y="5920581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Multiply 14"/>
          <p:cNvSpPr/>
          <p:nvPr/>
        </p:nvSpPr>
        <p:spPr>
          <a:xfrm>
            <a:off x="3162300" y="45720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Multiply 15"/>
          <p:cNvSpPr/>
          <p:nvPr/>
        </p:nvSpPr>
        <p:spPr>
          <a:xfrm>
            <a:off x="1581150" y="21336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Multiply 16"/>
          <p:cNvSpPr/>
          <p:nvPr/>
        </p:nvSpPr>
        <p:spPr>
          <a:xfrm>
            <a:off x="1581150" y="5867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Multiply 33"/>
          <p:cNvSpPr/>
          <p:nvPr/>
        </p:nvSpPr>
        <p:spPr>
          <a:xfrm>
            <a:off x="3009900" y="21336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533400" y="30480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4572000" y="4756666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/>
          <p:cNvSpPr/>
          <p:nvPr/>
        </p:nvSpPr>
        <p:spPr>
          <a:xfrm>
            <a:off x="4572000" y="30480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Oval 31"/>
          <p:cNvSpPr/>
          <p:nvPr/>
        </p:nvSpPr>
        <p:spPr>
          <a:xfrm>
            <a:off x="1619250" y="44196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&quot;No&quot; Symbol 34"/>
          <p:cNvSpPr/>
          <p:nvPr/>
        </p:nvSpPr>
        <p:spPr>
          <a:xfrm>
            <a:off x="3276600" y="5615781"/>
            <a:ext cx="152400" cy="152400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rot="5400000">
            <a:off x="3317876" y="4152901"/>
            <a:ext cx="342900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762000" y="6290746"/>
            <a:ext cx="36576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095500" y="6290746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35 </a:t>
            </a:r>
            <a:r>
              <a:rPr lang="en-US" dirty="0">
                <a:latin typeface="Times New Roman"/>
                <a:cs typeface="Times New Roman"/>
              </a:rPr>
              <a:t>y</a:t>
            </a:r>
            <a:r>
              <a:rPr lang="en-US" dirty="0" smtClean="0">
                <a:latin typeface="Times New Roman"/>
                <a:cs typeface="Times New Roman"/>
              </a:rPr>
              <a:t>ds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030788" y="3733800"/>
            <a:ext cx="912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35 yds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533400" y="47244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3086100" y="29718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/>
          <p:cNvSpPr/>
          <p:nvPr/>
        </p:nvSpPr>
        <p:spPr>
          <a:xfrm>
            <a:off x="1581150" y="29718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Oval 32"/>
          <p:cNvSpPr/>
          <p:nvPr/>
        </p:nvSpPr>
        <p:spPr>
          <a:xfrm>
            <a:off x="3162300" y="43434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Multiply 35"/>
          <p:cNvSpPr/>
          <p:nvPr/>
        </p:nvSpPr>
        <p:spPr>
          <a:xfrm>
            <a:off x="1543050" y="3200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Multiply 37"/>
          <p:cNvSpPr/>
          <p:nvPr/>
        </p:nvSpPr>
        <p:spPr>
          <a:xfrm>
            <a:off x="3162300" y="3200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Multiply 38"/>
          <p:cNvSpPr/>
          <p:nvPr/>
        </p:nvSpPr>
        <p:spPr>
          <a:xfrm>
            <a:off x="1581150" y="4724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Multiply 39"/>
          <p:cNvSpPr/>
          <p:nvPr/>
        </p:nvSpPr>
        <p:spPr>
          <a:xfrm>
            <a:off x="3200400" y="5867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6172200" y="2786896"/>
            <a:ext cx="2590800" cy="2800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Times New Roman"/>
                <a:cs typeface="Times New Roman"/>
              </a:rPr>
              <a:t> Progressions</a:t>
            </a:r>
          </a:p>
          <a:p>
            <a:endParaRPr lang="en-US" sz="2200" dirty="0" smtClean="0">
              <a:latin typeface="Times New Roman"/>
              <a:cs typeface="Times New Roman"/>
            </a:endParaRPr>
          </a:p>
          <a:p>
            <a:r>
              <a:rPr lang="en-US" sz="2200" dirty="0" smtClean="0">
                <a:latin typeface="Times New Roman"/>
                <a:cs typeface="Times New Roman"/>
              </a:rPr>
              <a:t>a. Directional keep-away, man to man in in a box</a:t>
            </a:r>
          </a:p>
          <a:p>
            <a:endParaRPr lang="en-US" sz="2200" dirty="0" smtClean="0">
              <a:latin typeface="Times New Roman"/>
              <a:cs typeface="Times New Roman"/>
            </a:endParaRPr>
          </a:p>
          <a:p>
            <a:r>
              <a:rPr lang="en-US" sz="2200" dirty="0" smtClean="0">
                <a:latin typeface="Times New Roman"/>
                <a:cs typeface="Times New Roman"/>
              </a:rPr>
              <a:t>b. Overlaps by neutrals </a:t>
            </a:r>
            <a:endParaRPr lang="en-US" sz="2200" dirty="0">
              <a:latin typeface="Times New Roman"/>
              <a:cs typeface="Times New Roman"/>
            </a:endParaRPr>
          </a:p>
        </p:txBody>
      </p:sp>
      <p:sp>
        <p:nvSpPr>
          <p:cNvPr id="45" name="Slide Number Placeholder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228600" y="152400"/>
            <a:ext cx="49530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St. Louis Scott Gallagher Coaches Clinic</a:t>
            </a:r>
            <a:b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</a:b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Session #1</a:t>
            </a:r>
          </a:p>
        </p:txBody>
      </p:sp>
      <p:pic>
        <p:nvPicPr>
          <p:cNvPr id="52" name="Picture 51" descr="SLSG 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934" y="152400"/>
            <a:ext cx="1213866" cy="1498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42218"/>
            <a:ext cx="8229600" cy="4525963"/>
          </a:xfrm>
        </p:spPr>
        <p:txBody>
          <a:bodyPr>
            <a:normAutofit/>
          </a:bodyPr>
          <a:lstStyle/>
          <a:p>
            <a:pPr marL="571500" indent="-571500"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V. 4v4+8 neutrals (continued)</a:t>
            </a:r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609600" y="22860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4419600" y="2286000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Isosceles Triangle 5"/>
          <p:cNvSpPr/>
          <p:nvPr/>
        </p:nvSpPr>
        <p:spPr>
          <a:xfrm>
            <a:off x="609600" y="5920581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Isosceles Triangle 6"/>
          <p:cNvSpPr/>
          <p:nvPr/>
        </p:nvSpPr>
        <p:spPr>
          <a:xfrm>
            <a:off x="4495800" y="5920581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Multiply 14"/>
          <p:cNvSpPr/>
          <p:nvPr/>
        </p:nvSpPr>
        <p:spPr>
          <a:xfrm>
            <a:off x="3733800" y="4375666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Multiply 15"/>
          <p:cNvSpPr/>
          <p:nvPr/>
        </p:nvSpPr>
        <p:spPr>
          <a:xfrm>
            <a:off x="1581150" y="21336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Multiply 16"/>
          <p:cNvSpPr/>
          <p:nvPr/>
        </p:nvSpPr>
        <p:spPr>
          <a:xfrm>
            <a:off x="1581150" y="5867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Multiply 33"/>
          <p:cNvSpPr/>
          <p:nvPr/>
        </p:nvSpPr>
        <p:spPr>
          <a:xfrm>
            <a:off x="3009900" y="21336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533400" y="30480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4572000" y="4756666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/>
          <p:cNvSpPr/>
          <p:nvPr/>
        </p:nvSpPr>
        <p:spPr>
          <a:xfrm>
            <a:off x="4572000" y="30480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Oval 31"/>
          <p:cNvSpPr/>
          <p:nvPr/>
        </p:nvSpPr>
        <p:spPr>
          <a:xfrm>
            <a:off x="1219200" y="48768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&quot;No&quot; Symbol 34"/>
          <p:cNvSpPr/>
          <p:nvPr/>
        </p:nvSpPr>
        <p:spPr>
          <a:xfrm>
            <a:off x="3276600" y="5615781"/>
            <a:ext cx="152400" cy="152400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rot="5400000">
            <a:off x="3317876" y="4152901"/>
            <a:ext cx="342900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762000" y="6290746"/>
            <a:ext cx="36576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095500" y="6290746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35 </a:t>
            </a:r>
            <a:r>
              <a:rPr lang="en-US" dirty="0">
                <a:latin typeface="Times New Roman"/>
                <a:cs typeface="Times New Roman"/>
              </a:rPr>
              <a:t>y</a:t>
            </a:r>
            <a:r>
              <a:rPr lang="en-US" dirty="0" smtClean="0">
                <a:latin typeface="Times New Roman"/>
                <a:cs typeface="Times New Roman"/>
              </a:rPr>
              <a:t>ds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030788" y="3733800"/>
            <a:ext cx="912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35 yds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533400" y="47244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3276600" y="35814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/>
          <p:cNvSpPr/>
          <p:nvPr/>
        </p:nvSpPr>
        <p:spPr>
          <a:xfrm>
            <a:off x="1943100" y="35814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Oval 32"/>
          <p:cNvSpPr/>
          <p:nvPr/>
        </p:nvSpPr>
        <p:spPr>
          <a:xfrm>
            <a:off x="3429000" y="4680466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Multiply 35"/>
          <p:cNvSpPr/>
          <p:nvPr/>
        </p:nvSpPr>
        <p:spPr>
          <a:xfrm>
            <a:off x="2400300" y="4070866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Multiply 37"/>
          <p:cNvSpPr/>
          <p:nvPr/>
        </p:nvSpPr>
        <p:spPr>
          <a:xfrm>
            <a:off x="3390900" y="27432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Multiply 38"/>
          <p:cNvSpPr/>
          <p:nvPr/>
        </p:nvSpPr>
        <p:spPr>
          <a:xfrm>
            <a:off x="1581150" y="4724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Multiply 39"/>
          <p:cNvSpPr/>
          <p:nvPr/>
        </p:nvSpPr>
        <p:spPr>
          <a:xfrm>
            <a:off x="3200400" y="5867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Slide Number Placeholder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228600" y="152400"/>
            <a:ext cx="49530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St. Louis Scott Gallagher Coaches Clinic</a:t>
            </a:r>
            <a:b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</a:b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Session #1</a:t>
            </a:r>
          </a:p>
        </p:txBody>
      </p:sp>
      <p:pic>
        <p:nvPicPr>
          <p:cNvPr id="52" name="Picture 51" descr="SLSG 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934" y="152400"/>
            <a:ext cx="1213866" cy="1498600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6139434" y="1702475"/>
            <a:ext cx="2623566" cy="4524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latin typeface="Times New Roman"/>
                <a:cs typeface="Times New Roman"/>
              </a:rPr>
              <a:t> </a:t>
            </a:r>
            <a:r>
              <a:rPr lang="en-US" sz="1600" dirty="0" err="1" smtClean="0">
                <a:latin typeface="Times New Roman"/>
                <a:cs typeface="Times New Roman"/>
              </a:rPr>
              <a:t>c</a:t>
            </a:r>
            <a:r>
              <a:rPr lang="en-US" sz="1600" dirty="0" smtClean="0">
                <a:latin typeface="Times New Roman"/>
                <a:cs typeface="Times New Roman"/>
              </a:rPr>
              <a:t>. Directional, no man to man restriction</a:t>
            </a:r>
          </a:p>
          <a:p>
            <a:r>
              <a:rPr lang="en-US" sz="1600" dirty="0" smtClean="0">
                <a:latin typeface="Times New Roman"/>
                <a:cs typeface="Times New Roman"/>
              </a:rPr>
              <a:t>Play to next neutral and overlap</a:t>
            </a:r>
          </a:p>
          <a:p>
            <a:endParaRPr lang="en-US" sz="1600" dirty="0" smtClean="0">
              <a:latin typeface="Times New Roman"/>
              <a:cs typeface="Times New Roman"/>
            </a:endParaRPr>
          </a:p>
          <a:p>
            <a:r>
              <a:rPr lang="en-US" sz="1600" dirty="0" err="1" smtClean="0">
                <a:latin typeface="Times New Roman"/>
                <a:cs typeface="Times New Roman"/>
              </a:rPr>
              <a:t>d</a:t>
            </a:r>
            <a:r>
              <a:rPr lang="en-US" sz="1600" dirty="0" smtClean="0">
                <a:latin typeface="Times New Roman"/>
                <a:cs typeface="Times New Roman"/>
              </a:rPr>
              <a:t>. 1 touch everywhere, 2 touch if player gets around man with ball</a:t>
            </a:r>
          </a:p>
          <a:p>
            <a:endParaRPr lang="en-US" sz="1600" dirty="0" smtClean="0">
              <a:latin typeface="Times New Roman"/>
              <a:cs typeface="Times New Roman"/>
            </a:endParaRPr>
          </a:p>
          <a:p>
            <a:r>
              <a:rPr lang="en-US" sz="1600" dirty="0" err="1" smtClean="0">
                <a:latin typeface="Times New Roman"/>
                <a:cs typeface="Times New Roman"/>
              </a:rPr>
              <a:t>e</a:t>
            </a:r>
            <a:r>
              <a:rPr lang="en-US" sz="1600" dirty="0" smtClean="0">
                <a:latin typeface="Times New Roman"/>
                <a:cs typeface="Times New Roman"/>
              </a:rPr>
              <a:t>. Play to neutral, neutral plays to next neutral and gets around, play is live to target, play third man in, defenders defend in line</a:t>
            </a:r>
          </a:p>
          <a:p>
            <a:endParaRPr lang="en-US" sz="1600" dirty="0" smtClean="0">
              <a:latin typeface="Times New Roman"/>
              <a:cs typeface="Times New Roman"/>
            </a:endParaRPr>
          </a:p>
          <a:p>
            <a:r>
              <a:rPr lang="en-US" sz="1600" dirty="0" err="1" smtClean="0">
                <a:latin typeface="Times New Roman"/>
                <a:cs typeface="Times New Roman"/>
              </a:rPr>
              <a:t>f</a:t>
            </a:r>
            <a:r>
              <a:rPr lang="en-US" sz="1600" dirty="0" smtClean="0">
                <a:latin typeface="Times New Roman"/>
                <a:cs typeface="Times New Roman"/>
              </a:rPr>
              <a:t>. Stack neutrals to create first forward and second forward, play third man 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2218"/>
            <a:ext cx="8229600" cy="4525963"/>
          </a:xfrm>
        </p:spPr>
        <p:txBody>
          <a:bodyPr>
            <a:normAutofit/>
          </a:bodyPr>
          <a:lstStyle/>
          <a:p>
            <a:pPr marL="571500" indent="-571500"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VI. 4v4+1 neutral</a:t>
            </a:r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609600" y="2288738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4191000" y="2288738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Isosceles Triangle 5"/>
          <p:cNvSpPr/>
          <p:nvPr/>
        </p:nvSpPr>
        <p:spPr>
          <a:xfrm>
            <a:off x="609600" y="5501482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Isosceles Triangle 6"/>
          <p:cNvSpPr/>
          <p:nvPr/>
        </p:nvSpPr>
        <p:spPr>
          <a:xfrm>
            <a:off x="4191000" y="5501482"/>
            <a:ext cx="152400" cy="152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Multiply 14"/>
          <p:cNvSpPr/>
          <p:nvPr/>
        </p:nvSpPr>
        <p:spPr>
          <a:xfrm>
            <a:off x="2971800" y="4950261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Multiply 33"/>
          <p:cNvSpPr/>
          <p:nvPr/>
        </p:nvSpPr>
        <p:spPr>
          <a:xfrm>
            <a:off x="2400300" y="19812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228600" y="3783925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/>
          <p:cNvSpPr/>
          <p:nvPr/>
        </p:nvSpPr>
        <p:spPr>
          <a:xfrm>
            <a:off x="4572000" y="3783925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Oval 31"/>
          <p:cNvSpPr/>
          <p:nvPr/>
        </p:nvSpPr>
        <p:spPr>
          <a:xfrm>
            <a:off x="2019300" y="44196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&quot;No&quot; Symbol 34"/>
          <p:cNvSpPr/>
          <p:nvPr/>
        </p:nvSpPr>
        <p:spPr>
          <a:xfrm>
            <a:off x="2171700" y="4164925"/>
            <a:ext cx="152400" cy="152400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rot="16200000" flipH="1">
            <a:off x="3347421" y="3971310"/>
            <a:ext cx="3060343" cy="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762000" y="6354762"/>
            <a:ext cx="3505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140713" y="6360280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20 </a:t>
            </a:r>
            <a:r>
              <a:rPr lang="en-US" dirty="0">
                <a:latin typeface="Times New Roman"/>
                <a:cs typeface="Times New Roman"/>
              </a:rPr>
              <a:t>y</a:t>
            </a:r>
            <a:r>
              <a:rPr lang="en-US" dirty="0" smtClean="0">
                <a:latin typeface="Times New Roman"/>
                <a:cs typeface="Times New Roman"/>
              </a:rPr>
              <a:t>ds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877592" y="3795593"/>
            <a:ext cx="912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20 yds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2743200" y="27432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/>
          <p:cNvSpPr/>
          <p:nvPr/>
        </p:nvSpPr>
        <p:spPr>
          <a:xfrm>
            <a:off x="1219200" y="3048000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Oval 32"/>
          <p:cNvSpPr/>
          <p:nvPr/>
        </p:nvSpPr>
        <p:spPr>
          <a:xfrm>
            <a:off x="3124200" y="3783925"/>
            <a:ext cx="152400" cy="152400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Multiply 35"/>
          <p:cNvSpPr/>
          <p:nvPr/>
        </p:nvSpPr>
        <p:spPr>
          <a:xfrm>
            <a:off x="1905000" y="25908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Multiply 37"/>
          <p:cNvSpPr/>
          <p:nvPr/>
        </p:nvSpPr>
        <p:spPr>
          <a:xfrm>
            <a:off x="3162300" y="32004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Multiply 38"/>
          <p:cNvSpPr/>
          <p:nvPr/>
        </p:nvSpPr>
        <p:spPr>
          <a:xfrm>
            <a:off x="1295400" y="4419600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Multiply 39"/>
          <p:cNvSpPr/>
          <p:nvPr/>
        </p:nvSpPr>
        <p:spPr>
          <a:xfrm>
            <a:off x="2400300" y="5806282"/>
            <a:ext cx="228600" cy="304800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2140713" y="3288268"/>
            <a:ext cx="5191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0" dirty="0" smtClean="0">
                <a:latin typeface="Lucida Grande"/>
                <a:ea typeface="Lucida Grande"/>
                <a:cs typeface="Lucida Grande"/>
              </a:rPr>
              <a:t>Ν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6248400" y="2364938"/>
            <a:ext cx="24384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ook Antiqua"/>
                <a:cs typeface="Book Antiqua"/>
              </a:rPr>
              <a:t>-4v4+1 neutral in the middle of square</a:t>
            </a:r>
          </a:p>
          <a:p>
            <a:r>
              <a:rPr lang="en-US" sz="2000" dirty="0" smtClean="0">
                <a:latin typeface="Book Antiqua"/>
                <a:cs typeface="Book Antiqua"/>
              </a:rPr>
              <a:t>-1 neutral on each side of square and 5 yds behind box line</a:t>
            </a:r>
          </a:p>
          <a:p>
            <a:r>
              <a:rPr lang="en-US" sz="2000" dirty="0" smtClean="0">
                <a:latin typeface="Book Antiqua"/>
                <a:cs typeface="Book Antiqua"/>
              </a:rPr>
              <a:t>-6 progressions for this training</a:t>
            </a:r>
          </a:p>
          <a:p>
            <a:endParaRPr lang="en-US" dirty="0"/>
          </a:p>
        </p:txBody>
      </p:sp>
      <p:sp>
        <p:nvSpPr>
          <p:cNvPr id="46" name="Slide Number Placeholder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45B0D-3C28-C34A-B102-97B6A5E7CC6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228600" y="152400"/>
            <a:ext cx="49530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St. Louis Scott Gallagher Coaches Clinic</a:t>
            </a:r>
            <a:b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</a:b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Session #1</a:t>
            </a:r>
          </a:p>
        </p:txBody>
      </p:sp>
      <p:pic>
        <p:nvPicPr>
          <p:cNvPr id="44" name="Picture 43" descr="SLSG 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934" y="152400"/>
            <a:ext cx="1213866" cy="1498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828</Words>
  <Application>Microsoft Macintosh PowerPoint</Application>
  <PresentationFormat>On-screen Show (4:3)</PresentationFormat>
  <Paragraphs>129</Paragraphs>
  <Slides>12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St. Louis Scott Gallagher Coaching Clinic Session #1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12.0256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St. Louis Scott Gallagher Coaching Clinic</dc:title>
  <dc:creator>Matthew Mueller</dc:creator>
  <cp:lastModifiedBy>Matthew Mueller</cp:lastModifiedBy>
  <cp:revision>21</cp:revision>
  <dcterms:created xsi:type="dcterms:W3CDTF">2008-11-08T22:14:56Z</dcterms:created>
  <dcterms:modified xsi:type="dcterms:W3CDTF">2008-11-08T22:54:52Z</dcterms:modified>
</cp:coreProperties>
</file>