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1" r:id="rId6"/>
    <p:sldId id="262"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2EDF38D-7A05-425B-9CCC-381858A1F01F}" type="datetimeFigureOut">
              <a:rPr lang="en-US" smtClean="0"/>
              <a:t>5/4/2009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F60503-2C9E-49A0-98BA-A3B9DED1405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EDF38D-7A05-425B-9CCC-381858A1F01F}" type="datetimeFigureOut">
              <a:rPr lang="en-US" smtClean="0"/>
              <a:t>5/4/2009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F60503-2C9E-49A0-98BA-A3B9DED1405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EDF38D-7A05-425B-9CCC-381858A1F01F}" type="datetimeFigureOut">
              <a:rPr lang="en-US" smtClean="0"/>
              <a:t>5/4/2009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F60503-2C9E-49A0-98BA-A3B9DED1405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EDF38D-7A05-425B-9CCC-381858A1F01F}" type="datetimeFigureOut">
              <a:rPr lang="en-US" smtClean="0"/>
              <a:t>5/4/2009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F60503-2C9E-49A0-98BA-A3B9DED1405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EDF38D-7A05-425B-9CCC-381858A1F01F}" type="datetimeFigureOut">
              <a:rPr lang="en-US" smtClean="0"/>
              <a:t>5/4/2009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F60503-2C9E-49A0-98BA-A3B9DED1405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2EDF38D-7A05-425B-9CCC-381858A1F01F}" type="datetimeFigureOut">
              <a:rPr lang="en-US" smtClean="0"/>
              <a:t>5/4/2009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F60503-2C9E-49A0-98BA-A3B9DED1405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2EDF38D-7A05-425B-9CCC-381858A1F01F}" type="datetimeFigureOut">
              <a:rPr lang="en-US" smtClean="0"/>
              <a:t>5/4/2009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F60503-2C9E-49A0-98BA-A3B9DED1405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2EDF38D-7A05-425B-9CCC-381858A1F01F}" type="datetimeFigureOut">
              <a:rPr lang="en-US" smtClean="0"/>
              <a:t>5/4/2009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F60503-2C9E-49A0-98BA-A3B9DED1405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EDF38D-7A05-425B-9CCC-381858A1F01F}" type="datetimeFigureOut">
              <a:rPr lang="en-US" smtClean="0"/>
              <a:t>5/4/2009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4F60503-2C9E-49A0-98BA-A3B9DED1405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EDF38D-7A05-425B-9CCC-381858A1F01F}" type="datetimeFigureOut">
              <a:rPr lang="en-US" smtClean="0"/>
              <a:t>5/4/2009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F60503-2C9E-49A0-98BA-A3B9DED1405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EDF38D-7A05-425B-9CCC-381858A1F01F}" type="datetimeFigureOut">
              <a:rPr lang="en-US" smtClean="0"/>
              <a:t>5/4/2009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F60503-2C9E-49A0-98BA-A3B9DED1405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EDF38D-7A05-425B-9CCC-381858A1F01F}" type="datetimeFigureOut">
              <a:rPr lang="en-US" smtClean="0"/>
              <a:t>5/4/2009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F60503-2C9E-49A0-98BA-A3B9DED1405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Field Occupation</a:t>
            </a:r>
            <a:endParaRPr lang="en-US" dirty="0"/>
          </a:p>
        </p:txBody>
      </p:sp>
      <p:sp>
        <p:nvSpPr>
          <p:cNvPr id="3" name="Subtitle 2"/>
          <p:cNvSpPr>
            <a:spLocks noGrp="1"/>
          </p:cNvSpPr>
          <p:nvPr>
            <p:ph type="subTitle" idx="1"/>
          </p:nvPr>
        </p:nvSpPr>
        <p:spPr/>
        <p:txBody>
          <a:bodyPr>
            <a:normAutofit/>
          </a:bodyPr>
          <a:lstStyle/>
          <a:p>
            <a:r>
              <a:rPr lang="en-US" sz="4000" dirty="0" smtClean="0">
                <a:solidFill>
                  <a:srgbClr val="C00000"/>
                </a:solidFill>
              </a:rPr>
              <a:t>Spacing / Gapping</a:t>
            </a:r>
            <a:endParaRPr lang="en-US" sz="4000" dirty="0">
              <a:solidFill>
                <a:srgbClr val="C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content.answers.com/main/content/wp/en-commons/d/db/493px-Soccer_field_-_empty.png"/>
          <p:cNvPicPr>
            <a:picLocks noChangeAspect="1" noChangeArrowheads="1"/>
          </p:cNvPicPr>
          <p:nvPr/>
        </p:nvPicPr>
        <p:blipFill>
          <a:blip r:embed="rId2"/>
          <a:srcRect/>
          <a:stretch>
            <a:fillRect/>
          </a:stretch>
        </p:blipFill>
        <p:spPr bwMode="auto">
          <a:xfrm>
            <a:off x="1976438" y="0"/>
            <a:ext cx="5186362" cy="6858000"/>
          </a:xfrm>
          <a:prstGeom prst="rect">
            <a:avLst/>
          </a:prstGeom>
          <a:noFill/>
          <a:ln w="9525">
            <a:noFill/>
            <a:miter lim="800000"/>
            <a:headEnd/>
            <a:tailEnd/>
          </a:ln>
        </p:spPr>
      </p:pic>
      <p:sp>
        <p:nvSpPr>
          <p:cNvPr id="6" name="Oval 22"/>
          <p:cNvSpPr>
            <a:spLocks noChangeArrowheads="1"/>
          </p:cNvSpPr>
          <p:nvPr/>
        </p:nvSpPr>
        <p:spPr bwMode="auto">
          <a:xfrm>
            <a:off x="3048000" y="11430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7" name="AutoShape 23"/>
          <p:cNvSpPr>
            <a:spLocks noChangeArrowheads="1"/>
          </p:cNvSpPr>
          <p:nvPr/>
        </p:nvSpPr>
        <p:spPr bwMode="auto">
          <a:xfrm>
            <a:off x="5486400" y="13716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8" name="AutoShape 23"/>
          <p:cNvSpPr>
            <a:spLocks noChangeArrowheads="1"/>
          </p:cNvSpPr>
          <p:nvPr/>
        </p:nvSpPr>
        <p:spPr bwMode="auto">
          <a:xfrm>
            <a:off x="4343400" y="14478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9" name="AutoShape 23"/>
          <p:cNvSpPr>
            <a:spLocks noChangeArrowheads="1"/>
          </p:cNvSpPr>
          <p:nvPr/>
        </p:nvSpPr>
        <p:spPr bwMode="auto">
          <a:xfrm>
            <a:off x="4114800" y="19812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10" name="AutoShape 23"/>
          <p:cNvSpPr>
            <a:spLocks noChangeArrowheads="1"/>
          </p:cNvSpPr>
          <p:nvPr/>
        </p:nvSpPr>
        <p:spPr bwMode="auto">
          <a:xfrm>
            <a:off x="3124200" y="14478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11" name="AutoShape 23"/>
          <p:cNvSpPr>
            <a:spLocks noChangeArrowheads="1"/>
          </p:cNvSpPr>
          <p:nvPr/>
        </p:nvSpPr>
        <p:spPr bwMode="auto">
          <a:xfrm>
            <a:off x="5638800" y="48768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12" name="AutoShape 23"/>
          <p:cNvSpPr>
            <a:spLocks noChangeArrowheads="1"/>
          </p:cNvSpPr>
          <p:nvPr/>
        </p:nvSpPr>
        <p:spPr bwMode="auto">
          <a:xfrm>
            <a:off x="4343400" y="48006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13" name="AutoShape 23"/>
          <p:cNvSpPr>
            <a:spLocks noChangeArrowheads="1"/>
          </p:cNvSpPr>
          <p:nvPr/>
        </p:nvSpPr>
        <p:spPr bwMode="auto">
          <a:xfrm>
            <a:off x="3124200" y="48768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14" name="Oval 22"/>
          <p:cNvSpPr>
            <a:spLocks noChangeArrowheads="1"/>
          </p:cNvSpPr>
          <p:nvPr/>
        </p:nvSpPr>
        <p:spPr bwMode="auto">
          <a:xfrm>
            <a:off x="3733800" y="9906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5" name="Oval 22"/>
          <p:cNvSpPr>
            <a:spLocks noChangeArrowheads="1"/>
          </p:cNvSpPr>
          <p:nvPr/>
        </p:nvSpPr>
        <p:spPr bwMode="auto">
          <a:xfrm>
            <a:off x="4343400" y="9906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6" name="Oval 22"/>
          <p:cNvSpPr>
            <a:spLocks noChangeArrowheads="1"/>
          </p:cNvSpPr>
          <p:nvPr/>
        </p:nvSpPr>
        <p:spPr bwMode="auto">
          <a:xfrm>
            <a:off x="5029200" y="9906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7" name="Oval 22"/>
          <p:cNvSpPr>
            <a:spLocks noChangeArrowheads="1"/>
          </p:cNvSpPr>
          <p:nvPr/>
        </p:nvSpPr>
        <p:spPr bwMode="auto">
          <a:xfrm>
            <a:off x="5791200" y="10668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8" name="Oval 22"/>
          <p:cNvSpPr>
            <a:spLocks noChangeArrowheads="1"/>
          </p:cNvSpPr>
          <p:nvPr/>
        </p:nvSpPr>
        <p:spPr bwMode="auto">
          <a:xfrm>
            <a:off x="4800600" y="18288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9" name="Oval 22"/>
          <p:cNvSpPr>
            <a:spLocks noChangeArrowheads="1"/>
          </p:cNvSpPr>
          <p:nvPr/>
        </p:nvSpPr>
        <p:spPr bwMode="auto">
          <a:xfrm>
            <a:off x="3886200" y="26670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20" name="Rectangle 19"/>
          <p:cNvSpPr/>
          <p:nvPr/>
        </p:nvSpPr>
        <p:spPr>
          <a:xfrm>
            <a:off x="4419600" y="6096000"/>
            <a:ext cx="325730" cy="400110"/>
          </a:xfrm>
          <a:prstGeom prst="rect">
            <a:avLst/>
          </a:prstGeom>
        </p:spPr>
        <p:txBody>
          <a:bodyPr wrap="none">
            <a:spAutoFit/>
          </a:bodyPr>
          <a:lstStyle/>
          <a:p>
            <a:pPr algn="ctr"/>
            <a:r>
              <a:rPr lang="en-US" sz="2000" b="1" dirty="0" smtClean="0">
                <a:solidFill>
                  <a:srgbClr val="0000FF"/>
                </a:solidFill>
                <a:effectLst>
                  <a:outerShdw blurRad="38100" dist="38100" dir="2700000" algn="tl">
                    <a:srgbClr val="000000">
                      <a:alpha val="43137"/>
                    </a:srgbClr>
                  </a:outerShdw>
                </a:effectLst>
              </a:rPr>
              <a:t>K</a:t>
            </a:r>
            <a:endParaRPr lang="en-US" sz="2000" b="1" dirty="0">
              <a:solidFill>
                <a:srgbClr val="0000FF"/>
              </a:solidFill>
              <a:effectLst>
                <a:outerShdw blurRad="38100" dist="38100" dir="2700000" algn="tl">
                  <a:srgbClr val="000000">
                    <a:alpha val="43137"/>
                  </a:srgbClr>
                </a:outerShdw>
              </a:effectLst>
            </a:endParaRPr>
          </a:p>
        </p:txBody>
      </p:sp>
      <p:sp>
        <p:nvSpPr>
          <p:cNvPr id="21" name="Rectangle 20"/>
          <p:cNvSpPr/>
          <p:nvPr/>
        </p:nvSpPr>
        <p:spPr>
          <a:xfrm>
            <a:off x="4419600" y="304800"/>
            <a:ext cx="325730" cy="400110"/>
          </a:xfrm>
          <a:prstGeom prst="rect">
            <a:avLst/>
          </a:prstGeom>
        </p:spPr>
        <p:txBody>
          <a:bodyPr wrap="none">
            <a:spAutoFit/>
          </a:bodyPr>
          <a:lstStyle/>
          <a:p>
            <a:pPr algn="ctr"/>
            <a:r>
              <a:rPr lang="en-US" sz="2000" b="1" dirty="0" smtClean="0">
                <a:solidFill>
                  <a:srgbClr val="FF0000"/>
                </a:solidFill>
                <a:effectLst>
                  <a:outerShdw blurRad="38100" dist="38100" dir="2700000" algn="tl">
                    <a:srgbClr val="000000">
                      <a:alpha val="43137"/>
                    </a:srgbClr>
                  </a:outerShdw>
                </a:effectLst>
              </a:rPr>
              <a:t>K</a:t>
            </a:r>
            <a:endParaRPr lang="en-US" sz="2000" b="1" dirty="0">
              <a:solidFill>
                <a:srgbClr val="FF0000"/>
              </a:solidFill>
              <a:effectLst>
                <a:outerShdw blurRad="38100" dist="38100" dir="2700000" algn="tl">
                  <a:srgbClr val="000000">
                    <a:alpha val="43137"/>
                  </a:srgbClr>
                </a:outerShdw>
              </a:effectLst>
            </a:endParaRPr>
          </a:p>
        </p:txBody>
      </p:sp>
      <p:sp>
        <p:nvSpPr>
          <p:cNvPr id="23" name="Line 33"/>
          <p:cNvSpPr>
            <a:spLocks noChangeShapeType="1"/>
          </p:cNvSpPr>
          <p:nvPr/>
        </p:nvSpPr>
        <p:spPr bwMode="auto">
          <a:xfrm flipH="1">
            <a:off x="2209800" y="4526280"/>
            <a:ext cx="4724400" cy="45719"/>
          </a:xfrm>
          <a:prstGeom prst="line">
            <a:avLst/>
          </a:prstGeom>
          <a:noFill/>
          <a:ln w="38100">
            <a:solidFill>
              <a:schemeClr val="bg1"/>
            </a:solidFill>
            <a:prstDash val="dash"/>
            <a:round/>
            <a:headEnd/>
            <a:tailEnd type="triangle" w="med" len="med"/>
          </a:ln>
        </p:spPr>
        <p:txBody>
          <a:bodyPr/>
          <a:lstStyle/>
          <a:p>
            <a:endParaRPr lang="en-US"/>
          </a:p>
        </p:txBody>
      </p:sp>
      <p:sp>
        <p:nvSpPr>
          <p:cNvPr id="24" name="Line 33"/>
          <p:cNvSpPr>
            <a:spLocks noChangeShapeType="1"/>
          </p:cNvSpPr>
          <p:nvPr/>
        </p:nvSpPr>
        <p:spPr bwMode="auto">
          <a:xfrm flipH="1">
            <a:off x="2209800" y="2392681"/>
            <a:ext cx="4724400" cy="45719"/>
          </a:xfrm>
          <a:prstGeom prst="line">
            <a:avLst/>
          </a:prstGeom>
          <a:noFill/>
          <a:ln w="38100">
            <a:solidFill>
              <a:schemeClr val="bg1"/>
            </a:solidFill>
            <a:prstDash val="dash"/>
            <a:round/>
            <a:headEnd/>
            <a:tailEnd type="triangle" w="med" len="med"/>
          </a:ln>
        </p:spPr>
        <p:txBody>
          <a:bodyPr/>
          <a:lstStyle/>
          <a:p>
            <a:endParaRPr lang="en-US"/>
          </a:p>
        </p:txBody>
      </p:sp>
      <p:sp>
        <p:nvSpPr>
          <p:cNvPr id="25" name="Oval 24"/>
          <p:cNvSpPr>
            <a:spLocks noChangeArrowheads="1"/>
          </p:cNvSpPr>
          <p:nvPr/>
        </p:nvSpPr>
        <p:spPr bwMode="auto">
          <a:xfrm>
            <a:off x="3505200" y="1447800"/>
            <a:ext cx="1524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26" name="Line 26"/>
          <p:cNvSpPr>
            <a:spLocks noChangeShapeType="1"/>
          </p:cNvSpPr>
          <p:nvPr/>
        </p:nvSpPr>
        <p:spPr bwMode="auto">
          <a:xfrm flipV="1">
            <a:off x="3581400" y="914400"/>
            <a:ext cx="121919" cy="457200"/>
          </a:xfrm>
          <a:prstGeom prst="line">
            <a:avLst/>
          </a:prstGeom>
          <a:noFill/>
          <a:ln w="38100">
            <a:solidFill>
              <a:srgbClr val="00FFFF"/>
            </a:solidFill>
            <a:round/>
            <a:headEnd/>
            <a:tailEnd type="triangle" w="med" len="med"/>
          </a:ln>
        </p:spPr>
        <p:txBody>
          <a:bodyPr/>
          <a:lstStyle/>
          <a:p>
            <a:endParaRPr lang="en-US"/>
          </a:p>
        </p:txBody>
      </p:sp>
      <p:sp>
        <p:nvSpPr>
          <p:cNvPr id="27" name="TextBox 26"/>
          <p:cNvSpPr txBox="1"/>
          <p:nvPr/>
        </p:nvSpPr>
        <p:spPr>
          <a:xfrm>
            <a:off x="228600" y="1295400"/>
            <a:ext cx="1524000" cy="4247317"/>
          </a:xfrm>
          <a:prstGeom prst="rect">
            <a:avLst/>
          </a:prstGeom>
          <a:noFill/>
        </p:spPr>
        <p:txBody>
          <a:bodyPr wrap="square" rtlCol="0">
            <a:spAutoFit/>
          </a:bodyPr>
          <a:lstStyle/>
          <a:p>
            <a:r>
              <a:rPr lang="en-US" dirty="0" smtClean="0"/>
              <a:t># 1</a:t>
            </a:r>
          </a:p>
          <a:p>
            <a:endParaRPr lang="en-US" dirty="0"/>
          </a:p>
          <a:p>
            <a:r>
              <a:rPr lang="en-US" dirty="0" smtClean="0"/>
              <a:t>The space between the back 3 and the rest of the team is too much  --  This disconnects the team.  The back 3 need to move forward and close the space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content.answers.com/main/content/wp/en-commons/d/db/493px-Soccer_field_-_empty.png"/>
          <p:cNvPicPr>
            <a:picLocks noChangeAspect="1" noChangeArrowheads="1"/>
          </p:cNvPicPr>
          <p:nvPr/>
        </p:nvPicPr>
        <p:blipFill>
          <a:blip r:embed="rId2"/>
          <a:srcRect/>
          <a:stretch>
            <a:fillRect/>
          </a:stretch>
        </p:blipFill>
        <p:spPr bwMode="auto">
          <a:xfrm>
            <a:off x="1976438" y="0"/>
            <a:ext cx="5186362" cy="6858000"/>
          </a:xfrm>
          <a:prstGeom prst="rect">
            <a:avLst/>
          </a:prstGeom>
          <a:noFill/>
          <a:ln w="9525">
            <a:noFill/>
            <a:miter lim="800000"/>
            <a:headEnd/>
            <a:tailEnd/>
          </a:ln>
        </p:spPr>
      </p:pic>
      <p:sp>
        <p:nvSpPr>
          <p:cNvPr id="3" name="Oval 22"/>
          <p:cNvSpPr>
            <a:spLocks noChangeArrowheads="1"/>
          </p:cNvSpPr>
          <p:nvPr/>
        </p:nvSpPr>
        <p:spPr bwMode="auto">
          <a:xfrm>
            <a:off x="3733800" y="13716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4" name="AutoShape 23"/>
          <p:cNvSpPr>
            <a:spLocks noChangeArrowheads="1"/>
          </p:cNvSpPr>
          <p:nvPr/>
        </p:nvSpPr>
        <p:spPr bwMode="auto">
          <a:xfrm>
            <a:off x="4343400" y="15240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5" name="Oval 22"/>
          <p:cNvSpPr>
            <a:spLocks noChangeArrowheads="1"/>
          </p:cNvSpPr>
          <p:nvPr/>
        </p:nvSpPr>
        <p:spPr bwMode="auto">
          <a:xfrm>
            <a:off x="5181600" y="13716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6" name="AutoShape 23"/>
          <p:cNvSpPr>
            <a:spLocks noChangeArrowheads="1"/>
          </p:cNvSpPr>
          <p:nvPr/>
        </p:nvSpPr>
        <p:spPr bwMode="auto">
          <a:xfrm>
            <a:off x="4343400" y="44958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7" name="Oval 22"/>
          <p:cNvSpPr>
            <a:spLocks noChangeArrowheads="1"/>
          </p:cNvSpPr>
          <p:nvPr/>
        </p:nvSpPr>
        <p:spPr bwMode="auto">
          <a:xfrm>
            <a:off x="4191000" y="35814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8" name="AutoShape 23"/>
          <p:cNvSpPr>
            <a:spLocks noChangeArrowheads="1"/>
          </p:cNvSpPr>
          <p:nvPr/>
        </p:nvSpPr>
        <p:spPr bwMode="auto">
          <a:xfrm>
            <a:off x="5486400" y="4343400"/>
            <a:ext cx="447675" cy="381000"/>
          </a:xfrm>
          <a:prstGeom prst="triangle">
            <a:avLst>
              <a:gd name="adj" fmla="val 59284"/>
            </a:avLst>
          </a:prstGeom>
          <a:solidFill>
            <a:srgbClr val="0000FF"/>
          </a:solidFill>
          <a:ln w="9525">
            <a:solidFill>
              <a:schemeClr val="tx1"/>
            </a:solidFill>
            <a:miter lim="800000"/>
            <a:headEnd/>
            <a:tailEnd/>
          </a:ln>
        </p:spPr>
        <p:txBody>
          <a:bodyPr wrap="none" anchor="ctr"/>
          <a:lstStyle/>
          <a:p>
            <a:pPr algn="ctr"/>
            <a:endParaRPr lang="en-US" b="1"/>
          </a:p>
        </p:txBody>
      </p:sp>
      <p:sp>
        <p:nvSpPr>
          <p:cNvPr id="9" name="Oval 22"/>
          <p:cNvSpPr>
            <a:spLocks noChangeArrowheads="1"/>
          </p:cNvSpPr>
          <p:nvPr/>
        </p:nvSpPr>
        <p:spPr bwMode="auto">
          <a:xfrm>
            <a:off x="6248400" y="46482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0" name="AutoShape 23"/>
          <p:cNvSpPr>
            <a:spLocks noChangeArrowheads="1"/>
          </p:cNvSpPr>
          <p:nvPr/>
        </p:nvSpPr>
        <p:spPr bwMode="auto">
          <a:xfrm>
            <a:off x="3200400" y="43434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11" name="Oval 22"/>
          <p:cNvSpPr>
            <a:spLocks noChangeArrowheads="1"/>
          </p:cNvSpPr>
          <p:nvPr/>
        </p:nvSpPr>
        <p:spPr bwMode="auto">
          <a:xfrm>
            <a:off x="5029200" y="53340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2" name="AutoShape 23"/>
          <p:cNvSpPr>
            <a:spLocks noChangeArrowheads="1"/>
          </p:cNvSpPr>
          <p:nvPr/>
        </p:nvSpPr>
        <p:spPr bwMode="auto">
          <a:xfrm>
            <a:off x="5638800" y="52578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13" name="Oval 22"/>
          <p:cNvSpPr>
            <a:spLocks noChangeArrowheads="1"/>
          </p:cNvSpPr>
          <p:nvPr/>
        </p:nvSpPr>
        <p:spPr bwMode="auto">
          <a:xfrm>
            <a:off x="3810000" y="51816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4" name="AutoShape 23"/>
          <p:cNvSpPr>
            <a:spLocks noChangeArrowheads="1"/>
          </p:cNvSpPr>
          <p:nvPr/>
        </p:nvSpPr>
        <p:spPr bwMode="auto">
          <a:xfrm>
            <a:off x="4343400" y="52578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15" name="Oval 22"/>
          <p:cNvSpPr>
            <a:spLocks noChangeArrowheads="1"/>
          </p:cNvSpPr>
          <p:nvPr/>
        </p:nvSpPr>
        <p:spPr bwMode="auto">
          <a:xfrm>
            <a:off x="2667000" y="47244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6" name="AutoShape 23"/>
          <p:cNvSpPr>
            <a:spLocks noChangeArrowheads="1"/>
          </p:cNvSpPr>
          <p:nvPr/>
        </p:nvSpPr>
        <p:spPr bwMode="auto">
          <a:xfrm>
            <a:off x="3048000" y="52578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17" name="Line 33"/>
          <p:cNvSpPr>
            <a:spLocks noChangeShapeType="1"/>
          </p:cNvSpPr>
          <p:nvPr/>
        </p:nvSpPr>
        <p:spPr bwMode="auto">
          <a:xfrm flipH="1" flipV="1">
            <a:off x="2209800" y="4495800"/>
            <a:ext cx="4648200" cy="45719"/>
          </a:xfrm>
          <a:prstGeom prst="line">
            <a:avLst/>
          </a:prstGeom>
          <a:noFill/>
          <a:ln w="38100">
            <a:solidFill>
              <a:schemeClr val="bg1"/>
            </a:solidFill>
            <a:prstDash val="dash"/>
            <a:round/>
            <a:headEnd/>
            <a:tailEnd type="triangle" w="med" len="med"/>
          </a:ln>
        </p:spPr>
        <p:txBody>
          <a:bodyPr/>
          <a:lstStyle/>
          <a:p>
            <a:endParaRPr lang="en-US"/>
          </a:p>
        </p:txBody>
      </p:sp>
      <p:sp>
        <p:nvSpPr>
          <p:cNvPr id="18" name="Line 33"/>
          <p:cNvSpPr>
            <a:spLocks noChangeShapeType="1"/>
          </p:cNvSpPr>
          <p:nvPr/>
        </p:nvSpPr>
        <p:spPr bwMode="auto">
          <a:xfrm flipH="1">
            <a:off x="2133600" y="2133600"/>
            <a:ext cx="4724400" cy="76196"/>
          </a:xfrm>
          <a:prstGeom prst="line">
            <a:avLst/>
          </a:prstGeom>
          <a:noFill/>
          <a:ln w="38100">
            <a:solidFill>
              <a:schemeClr val="bg1"/>
            </a:solidFill>
            <a:prstDash val="dash"/>
            <a:round/>
            <a:headEnd/>
            <a:tailEnd type="triangle" w="med" len="med"/>
          </a:ln>
        </p:spPr>
        <p:txBody>
          <a:bodyPr/>
          <a:lstStyle/>
          <a:p>
            <a:endParaRPr lang="en-US"/>
          </a:p>
        </p:txBody>
      </p:sp>
      <p:sp>
        <p:nvSpPr>
          <p:cNvPr id="19" name="Oval 18"/>
          <p:cNvSpPr>
            <a:spLocks noChangeArrowheads="1"/>
          </p:cNvSpPr>
          <p:nvPr/>
        </p:nvSpPr>
        <p:spPr bwMode="auto">
          <a:xfrm>
            <a:off x="4191000" y="3962400"/>
            <a:ext cx="1524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20" name="Line 26"/>
          <p:cNvSpPr>
            <a:spLocks noChangeShapeType="1"/>
          </p:cNvSpPr>
          <p:nvPr/>
        </p:nvSpPr>
        <p:spPr bwMode="auto">
          <a:xfrm flipH="1">
            <a:off x="4221480" y="4191000"/>
            <a:ext cx="45719" cy="609600"/>
          </a:xfrm>
          <a:prstGeom prst="line">
            <a:avLst/>
          </a:prstGeom>
          <a:noFill/>
          <a:ln w="38100">
            <a:solidFill>
              <a:srgbClr val="00FFFF"/>
            </a:solidFill>
            <a:round/>
            <a:headEnd/>
            <a:tailEnd type="triangle" w="med" len="med"/>
          </a:ln>
        </p:spPr>
        <p:txBody>
          <a:bodyPr/>
          <a:lstStyle/>
          <a:p>
            <a:endParaRPr lang="en-US"/>
          </a:p>
        </p:txBody>
      </p:sp>
      <p:sp>
        <p:nvSpPr>
          <p:cNvPr id="21" name="TextBox 20"/>
          <p:cNvSpPr txBox="1"/>
          <p:nvPr/>
        </p:nvSpPr>
        <p:spPr>
          <a:xfrm flipH="1">
            <a:off x="304800" y="0"/>
            <a:ext cx="1447799" cy="6463308"/>
          </a:xfrm>
          <a:prstGeom prst="rect">
            <a:avLst/>
          </a:prstGeom>
          <a:noFill/>
        </p:spPr>
        <p:txBody>
          <a:bodyPr wrap="square" rtlCol="0">
            <a:spAutoFit/>
          </a:bodyPr>
          <a:lstStyle/>
          <a:p>
            <a:r>
              <a:rPr lang="en-US" dirty="0" smtClean="0"/>
              <a:t># 2</a:t>
            </a:r>
          </a:p>
          <a:p>
            <a:r>
              <a:rPr lang="en-US" dirty="0" smtClean="0"/>
              <a:t>The gap now is between the lone forward and the rest of the team.  The forward needs to come back into the space to connect with the rest of the team.</a:t>
            </a:r>
          </a:p>
          <a:p>
            <a:r>
              <a:rPr lang="en-US" dirty="0" smtClean="0"/>
              <a:t>Also, the 2 red defenders need to move forward and support the attack.</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content.answers.com/main/content/wp/en-commons/d/db/493px-Soccer_field_-_empty.png"/>
          <p:cNvPicPr>
            <a:picLocks noChangeAspect="1" noChangeArrowheads="1"/>
          </p:cNvPicPr>
          <p:nvPr/>
        </p:nvPicPr>
        <p:blipFill>
          <a:blip r:embed="rId2"/>
          <a:srcRect/>
          <a:stretch>
            <a:fillRect/>
          </a:stretch>
        </p:blipFill>
        <p:spPr bwMode="auto">
          <a:xfrm>
            <a:off x="1976438" y="0"/>
            <a:ext cx="5186362" cy="6858000"/>
          </a:xfrm>
          <a:prstGeom prst="rect">
            <a:avLst/>
          </a:prstGeom>
          <a:noFill/>
          <a:ln w="9525">
            <a:noFill/>
            <a:miter lim="800000"/>
            <a:headEnd/>
            <a:tailEnd/>
          </a:ln>
        </p:spPr>
      </p:pic>
      <p:sp>
        <p:nvSpPr>
          <p:cNvPr id="3" name="Oval 22"/>
          <p:cNvSpPr>
            <a:spLocks noChangeArrowheads="1"/>
          </p:cNvSpPr>
          <p:nvPr/>
        </p:nvSpPr>
        <p:spPr bwMode="auto">
          <a:xfrm>
            <a:off x="3810000" y="17526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4" name="AutoShape 23"/>
          <p:cNvSpPr>
            <a:spLocks noChangeArrowheads="1"/>
          </p:cNvSpPr>
          <p:nvPr/>
        </p:nvSpPr>
        <p:spPr bwMode="auto">
          <a:xfrm>
            <a:off x="4191000" y="20574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5" name="AutoShape 23"/>
          <p:cNvSpPr>
            <a:spLocks noChangeArrowheads="1"/>
          </p:cNvSpPr>
          <p:nvPr/>
        </p:nvSpPr>
        <p:spPr bwMode="auto">
          <a:xfrm>
            <a:off x="4343400" y="31242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6" name="AutoShape 23"/>
          <p:cNvSpPr>
            <a:spLocks noChangeArrowheads="1"/>
          </p:cNvSpPr>
          <p:nvPr/>
        </p:nvSpPr>
        <p:spPr bwMode="auto">
          <a:xfrm>
            <a:off x="2819400" y="29718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7" name="AutoShape 23"/>
          <p:cNvSpPr>
            <a:spLocks noChangeArrowheads="1"/>
          </p:cNvSpPr>
          <p:nvPr/>
        </p:nvSpPr>
        <p:spPr bwMode="auto">
          <a:xfrm>
            <a:off x="5867400" y="29718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8" name="AutoShape 23"/>
          <p:cNvSpPr>
            <a:spLocks noChangeArrowheads="1"/>
          </p:cNvSpPr>
          <p:nvPr/>
        </p:nvSpPr>
        <p:spPr bwMode="auto">
          <a:xfrm>
            <a:off x="2971800" y="13716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9" name="AutoShape 23"/>
          <p:cNvSpPr>
            <a:spLocks noChangeArrowheads="1"/>
          </p:cNvSpPr>
          <p:nvPr/>
        </p:nvSpPr>
        <p:spPr bwMode="auto">
          <a:xfrm>
            <a:off x="4267200" y="12192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10" name="AutoShape 23"/>
          <p:cNvSpPr>
            <a:spLocks noChangeArrowheads="1"/>
          </p:cNvSpPr>
          <p:nvPr/>
        </p:nvSpPr>
        <p:spPr bwMode="auto">
          <a:xfrm>
            <a:off x="5638800" y="13716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11" name="Oval 22"/>
          <p:cNvSpPr>
            <a:spLocks noChangeArrowheads="1"/>
          </p:cNvSpPr>
          <p:nvPr/>
        </p:nvSpPr>
        <p:spPr bwMode="auto">
          <a:xfrm>
            <a:off x="4724400" y="16764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2" name="Oval 22"/>
          <p:cNvSpPr>
            <a:spLocks noChangeArrowheads="1"/>
          </p:cNvSpPr>
          <p:nvPr/>
        </p:nvSpPr>
        <p:spPr bwMode="auto">
          <a:xfrm>
            <a:off x="3124200" y="9144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3" name="Oval 22"/>
          <p:cNvSpPr>
            <a:spLocks noChangeArrowheads="1"/>
          </p:cNvSpPr>
          <p:nvPr/>
        </p:nvSpPr>
        <p:spPr bwMode="auto">
          <a:xfrm>
            <a:off x="3810000" y="7620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4" name="Oval 22"/>
          <p:cNvSpPr>
            <a:spLocks noChangeArrowheads="1"/>
          </p:cNvSpPr>
          <p:nvPr/>
        </p:nvSpPr>
        <p:spPr bwMode="auto">
          <a:xfrm>
            <a:off x="4419600" y="8382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5" name="Oval 22"/>
          <p:cNvSpPr>
            <a:spLocks noChangeArrowheads="1"/>
          </p:cNvSpPr>
          <p:nvPr/>
        </p:nvSpPr>
        <p:spPr bwMode="auto">
          <a:xfrm>
            <a:off x="5029200" y="8382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6" name="Oval 22"/>
          <p:cNvSpPr>
            <a:spLocks noChangeArrowheads="1"/>
          </p:cNvSpPr>
          <p:nvPr/>
        </p:nvSpPr>
        <p:spPr bwMode="auto">
          <a:xfrm>
            <a:off x="5791200" y="9144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7" name="Oval 16"/>
          <p:cNvSpPr>
            <a:spLocks noChangeArrowheads="1"/>
          </p:cNvSpPr>
          <p:nvPr/>
        </p:nvSpPr>
        <p:spPr bwMode="auto">
          <a:xfrm>
            <a:off x="3352800" y="1447800"/>
            <a:ext cx="1524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18" name="Line 26"/>
          <p:cNvSpPr>
            <a:spLocks noChangeShapeType="1"/>
          </p:cNvSpPr>
          <p:nvPr/>
        </p:nvSpPr>
        <p:spPr bwMode="auto">
          <a:xfrm flipV="1">
            <a:off x="3505200" y="1066800"/>
            <a:ext cx="381000" cy="381000"/>
          </a:xfrm>
          <a:prstGeom prst="line">
            <a:avLst/>
          </a:prstGeom>
          <a:noFill/>
          <a:ln w="38100">
            <a:solidFill>
              <a:srgbClr val="00FFFF"/>
            </a:solidFill>
            <a:round/>
            <a:headEnd/>
            <a:tailEnd type="triangle" w="med" len="med"/>
          </a:ln>
        </p:spPr>
        <p:txBody>
          <a:bodyPr/>
          <a:lstStyle/>
          <a:p>
            <a:endParaRPr lang="en-US"/>
          </a:p>
        </p:txBody>
      </p:sp>
      <p:sp>
        <p:nvSpPr>
          <p:cNvPr id="19" name="TextBox 18"/>
          <p:cNvSpPr txBox="1"/>
          <p:nvPr/>
        </p:nvSpPr>
        <p:spPr>
          <a:xfrm>
            <a:off x="381000" y="838200"/>
            <a:ext cx="1371600" cy="3416320"/>
          </a:xfrm>
          <a:prstGeom prst="rect">
            <a:avLst/>
          </a:prstGeom>
          <a:noFill/>
        </p:spPr>
        <p:txBody>
          <a:bodyPr wrap="square" rtlCol="0">
            <a:spAutoFit/>
          </a:bodyPr>
          <a:lstStyle/>
          <a:p>
            <a:r>
              <a:rPr lang="en-US" dirty="0" smtClean="0"/>
              <a:t># 3</a:t>
            </a:r>
          </a:p>
          <a:p>
            <a:r>
              <a:rPr lang="en-US" dirty="0" smtClean="0"/>
              <a:t>The ideal positioning  with NO gaps.  The entire team is compact and can win the ball back when possession is lost.</a:t>
            </a:r>
            <a:endParaRPr lang="en-US" dirty="0"/>
          </a:p>
        </p:txBody>
      </p:sp>
      <p:sp>
        <p:nvSpPr>
          <p:cNvPr id="20" name="Line 33"/>
          <p:cNvSpPr>
            <a:spLocks noChangeShapeType="1"/>
          </p:cNvSpPr>
          <p:nvPr/>
        </p:nvSpPr>
        <p:spPr bwMode="auto">
          <a:xfrm flipH="1">
            <a:off x="2209800" y="2392681"/>
            <a:ext cx="4724400" cy="45719"/>
          </a:xfrm>
          <a:prstGeom prst="line">
            <a:avLst/>
          </a:prstGeom>
          <a:noFill/>
          <a:ln w="38100">
            <a:solidFill>
              <a:schemeClr val="bg1"/>
            </a:solidFill>
            <a:prstDash val="dash"/>
            <a:round/>
            <a:headEnd/>
            <a:tailEnd type="triangle" w="med" len="med"/>
          </a:ln>
        </p:spPr>
        <p:txBody>
          <a:bodyPr/>
          <a:lstStyle/>
          <a:p>
            <a:endParaRPr lang="en-US"/>
          </a:p>
        </p:txBody>
      </p:sp>
      <p:sp>
        <p:nvSpPr>
          <p:cNvPr id="21" name="Line 33"/>
          <p:cNvSpPr>
            <a:spLocks noChangeShapeType="1"/>
          </p:cNvSpPr>
          <p:nvPr/>
        </p:nvSpPr>
        <p:spPr bwMode="auto">
          <a:xfrm flipH="1">
            <a:off x="2133600" y="4419600"/>
            <a:ext cx="4724400" cy="45719"/>
          </a:xfrm>
          <a:prstGeom prst="line">
            <a:avLst/>
          </a:prstGeom>
          <a:noFill/>
          <a:ln w="38100">
            <a:solidFill>
              <a:schemeClr val="bg1"/>
            </a:solidFill>
            <a:prstDash val="dash"/>
            <a:round/>
            <a:headEnd/>
            <a:tailEnd type="triangle" w="med" len="med"/>
          </a:ln>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content.answers.com/main/content/wp/en-commons/d/db/493px-Soccer_field_-_empty.png"/>
          <p:cNvPicPr>
            <a:picLocks noChangeAspect="1" noChangeArrowheads="1"/>
          </p:cNvPicPr>
          <p:nvPr/>
        </p:nvPicPr>
        <p:blipFill>
          <a:blip r:embed="rId2"/>
          <a:srcRect/>
          <a:stretch>
            <a:fillRect/>
          </a:stretch>
        </p:blipFill>
        <p:spPr bwMode="auto">
          <a:xfrm>
            <a:off x="1976438" y="0"/>
            <a:ext cx="5186362" cy="6858000"/>
          </a:xfrm>
          <a:prstGeom prst="rect">
            <a:avLst/>
          </a:prstGeom>
          <a:noFill/>
          <a:ln w="9525">
            <a:noFill/>
            <a:miter lim="800000"/>
            <a:headEnd/>
            <a:tailEnd/>
          </a:ln>
        </p:spPr>
      </p:pic>
      <p:sp>
        <p:nvSpPr>
          <p:cNvPr id="3" name="Oval 22"/>
          <p:cNvSpPr>
            <a:spLocks noChangeArrowheads="1"/>
          </p:cNvSpPr>
          <p:nvPr/>
        </p:nvSpPr>
        <p:spPr bwMode="auto">
          <a:xfrm>
            <a:off x="3733800" y="13716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4" name="AutoShape 23"/>
          <p:cNvSpPr>
            <a:spLocks noChangeArrowheads="1"/>
          </p:cNvSpPr>
          <p:nvPr/>
        </p:nvSpPr>
        <p:spPr bwMode="auto">
          <a:xfrm>
            <a:off x="4191000" y="34290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5" name="Oval 22"/>
          <p:cNvSpPr>
            <a:spLocks noChangeArrowheads="1"/>
          </p:cNvSpPr>
          <p:nvPr/>
        </p:nvSpPr>
        <p:spPr bwMode="auto">
          <a:xfrm>
            <a:off x="5181600" y="13716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6" name="AutoShape 23"/>
          <p:cNvSpPr>
            <a:spLocks noChangeArrowheads="1"/>
          </p:cNvSpPr>
          <p:nvPr/>
        </p:nvSpPr>
        <p:spPr bwMode="auto">
          <a:xfrm>
            <a:off x="4343400" y="44958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7" name="Oval 22"/>
          <p:cNvSpPr>
            <a:spLocks noChangeArrowheads="1"/>
          </p:cNvSpPr>
          <p:nvPr/>
        </p:nvSpPr>
        <p:spPr bwMode="auto">
          <a:xfrm>
            <a:off x="4800600" y="39624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8" name="AutoShape 23"/>
          <p:cNvSpPr>
            <a:spLocks noChangeArrowheads="1"/>
          </p:cNvSpPr>
          <p:nvPr/>
        </p:nvSpPr>
        <p:spPr bwMode="auto">
          <a:xfrm>
            <a:off x="5334000" y="4572000"/>
            <a:ext cx="447675" cy="381000"/>
          </a:xfrm>
          <a:prstGeom prst="triangle">
            <a:avLst>
              <a:gd name="adj" fmla="val 59284"/>
            </a:avLst>
          </a:prstGeom>
          <a:solidFill>
            <a:srgbClr val="0000FF"/>
          </a:solidFill>
          <a:ln w="9525">
            <a:solidFill>
              <a:schemeClr val="tx1"/>
            </a:solidFill>
            <a:miter lim="800000"/>
            <a:headEnd/>
            <a:tailEnd/>
          </a:ln>
        </p:spPr>
        <p:txBody>
          <a:bodyPr wrap="none" anchor="ctr"/>
          <a:lstStyle/>
          <a:p>
            <a:pPr algn="ctr"/>
            <a:endParaRPr lang="en-US" b="1"/>
          </a:p>
        </p:txBody>
      </p:sp>
      <p:sp>
        <p:nvSpPr>
          <p:cNvPr id="9" name="Oval 22"/>
          <p:cNvSpPr>
            <a:spLocks noChangeArrowheads="1"/>
          </p:cNvSpPr>
          <p:nvPr/>
        </p:nvSpPr>
        <p:spPr bwMode="auto">
          <a:xfrm>
            <a:off x="6172200" y="45720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0" name="AutoShape 23"/>
          <p:cNvSpPr>
            <a:spLocks noChangeArrowheads="1"/>
          </p:cNvSpPr>
          <p:nvPr/>
        </p:nvSpPr>
        <p:spPr bwMode="auto">
          <a:xfrm>
            <a:off x="3276600" y="44958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11" name="Oval 22"/>
          <p:cNvSpPr>
            <a:spLocks noChangeArrowheads="1"/>
          </p:cNvSpPr>
          <p:nvPr/>
        </p:nvSpPr>
        <p:spPr bwMode="auto">
          <a:xfrm>
            <a:off x="5029200" y="53340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2" name="AutoShape 23"/>
          <p:cNvSpPr>
            <a:spLocks noChangeArrowheads="1"/>
          </p:cNvSpPr>
          <p:nvPr/>
        </p:nvSpPr>
        <p:spPr bwMode="auto">
          <a:xfrm>
            <a:off x="5715000" y="53340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13" name="Oval 22"/>
          <p:cNvSpPr>
            <a:spLocks noChangeArrowheads="1"/>
          </p:cNvSpPr>
          <p:nvPr/>
        </p:nvSpPr>
        <p:spPr bwMode="auto">
          <a:xfrm>
            <a:off x="3810000" y="51816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4" name="AutoShape 23"/>
          <p:cNvSpPr>
            <a:spLocks noChangeArrowheads="1"/>
          </p:cNvSpPr>
          <p:nvPr/>
        </p:nvSpPr>
        <p:spPr bwMode="auto">
          <a:xfrm>
            <a:off x="4343400" y="52578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15" name="Oval 22"/>
          <p:cNvSpPr>
            <a:spLocks noChangeArrowheads="1"/>
          </p:cNvSpPr>
          <p:nvPr/>
        </p:nvSpPr>
        <p:spPr bwMode="auto">
          <a:xfrm>
            <a:off x="2667000" y="47244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6" name="AutoShape 23"/>
          <p:cNvSpPr>
            <a:spLocks noChangeArrowheads="1"/>
          </p:cNvSpPr>
          <p:nvPr/>
        </p:nvSpPr>
        <p:spPr bwMode="auto">
          <a:xfrm>
            <a:off x="3048000" y="52578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17" name="Line 33"/>
          <p:cNvSpPr>
            <a:spLocks noChangeShapeType="1"/>
          </p:cNvSpPr>
          <p:nvPr/>
        </p:nvSpPr>
        <p:spPr bwMode="auto">
          <a:xfrm flipH="1" flipV="1">
            <a:off x="2209800" y="4495800"/>
            <a:ext cx="4648200" cy="45719"/>
          </a:xfrm>
          <a:prstGeom prst="line">
            <a:avLst/>
          </a:prstGeom>
          <a:noFill/>
          <a:ln w="38100">
            <a:solidFill>
              <a:schemeClr val="bg1"/>
            </a:solidFill>
            <a:prstDash val="dash"/>
            <a:round/>
            <a:headEnd/>
            <a:tailEnd type="triangle" w="med" len="med"/>
          </a:ln>
        </p:spPr>
        <p:txBody>
          <a:bodyPr/>
          <a:lstStyle/>
          <a:p>
            <a:endParaRPr lang="en-US"/>
          </a:p>
        </p:txBody>
      </p:sp>
      <p:sp>
        <p:nvSpPr>
          <p:cNvPr id="18" name="Line 33"/>
          <p:cNvSpPr>
            <a:spLocks noChangeShapeType="1"/>
          </p:cNvSpPr>
          <p:nvPr/>
        </p:nvSpPr>
        <p:spPr bwMode="auto">
          <a:xfrm flipH="1">
            <a:off x="2133600" y="2255505"/>
            <a:ext cx="4800600" cy="45719"/>
          </a:xfrm>
          <a:prstGeom prst="line">
            <a:avLst/>
          </a:prstGeom>
          <a:noFill/>
          <a:ln w="38100">
            <a:solidFill>
              <a:schemeClr val="bg1"/>
            </a:solidFill>
            <a:prstDash val="dash"/>
            <a:round/>
            <a:headEnd/>
            <a:tailEnd type="triangle" w="med" len="med"/>
          </a:ln>
        </p:spPr>
        <p:txBody>
          <a:bodyPr/>
          <a:lstStyle/>
          <a:p>
            <a:endParaRPr lang="en-US"/>
          </a:p>
        </p:txBody>
      </p:sp>
      <p:sp>
        <p:nvSpPr>
          <p:cNvPr id="19" name="Oval 18"/>
          <p:cNvSpPr>
            <a:spLocks noChangeArrowheads="1"/>
          </p:cNvSpPr>
          <p:nvPr/>
        </p:nvSpPr>
        <p:spPr bwMode="auto">
          <a:xfrm>
            <a:off x="6096000" y="4800600"/>
            <a:ext cx="1524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20" name="Line 26"/>
          <p:cNvSpPr>
            <a:spLocks noChangeShapeType="1"/>
          </p:cNvSpPr>
          <p:nvPr/>
        </p:nvSpPr>
        <p:spPr bwMode="auto">
          <a:xfrm flipH="1">
            <a:off x="5638800" y="4953000"/>
            <a:ext cx="457200" cy="533400"/>
          </a:xfrm>
          <a:prstGeom prst="line">
            <a:avLst/>
          </a:prstGeom>
          <a:noFill/>
          <a:ln w="38100">
            <a:solidFill>
              <a:srgbClr val="00FFFF"/>
            </a:solidFill>
            <a:round/>
            <a:headEnd/>
            <a:tailEnd type="triangle" w="med" len="med"/>
          </a:ln>
        </p:spPr>
        <p:txBody>
          <a:bodyPr/>
          <a:lstStyle/>
          <a:p>
            <a:endParaRPr lang="en-US"/>
          </a:p>
        </p:txBody>
      </p:sp>
      <p:sp>
        <p:nvSpPr>
          <p:cNvPr id="21" name="TextBox 20"/>
          <p:cNvSpPr txBox="1"/>
          <p:nvPr/>
        </p:nvSpPr>
        <p:spPr>
          <a:xfrm>
            <a:off x="228600" y="990600"/>
            <a:ext cx="1447800" cy="3693319"/>
          </a:xfrm>
          <a:prstGeom prst="rect">
            <a:avLst/>
          </a:prstGeom>
          <a:noFill/>
        </p:spPr>
        <p:txBody>
          <a:bodyPr wrap="square" rtlCol="0">
            <a:spAutoFit/>
          </a:bodyPr>
          <a:lstStyle/>
          <a:p>
            <a:r>
              <a:rPr lang="en-US" dirty="0" smtClean="0"/>
              <a:t># 4</a:t>
            </a:r>
          </a:p>
          <a:p>
            <a:r>
              <a:rPr lang="en-US" dirty="0" smtClean="0"/>
              <a:t>The blue team has proper defensive positions.  </a:t>
            </a:r>
          </a:p>
          <a:p>
            <a:r>
              <a:rPr lang="en-US" dirty="0" smtClean="0"/>
              <a:t>The red team has gapping issues now as the backs must connect with the rest of them.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content.answers.com/main/content/wp/en-commons/d/db/493px-Soccer_field_-_empty.png"/>
          <p:cNvPicPr>
            <a:picLocks noChangeAspect="1" noChangeArrowheads="1"/>
          </p:cNvPicPr>
          <p:nvPr/>
        </p:nvPicPr>
        <p:blipFill>
          <a:blip r:embed="rId2"/>
          <a:srcRect/>
          <a:stretch>
            <a:fillRect/>
          </a:stretch>
        </p:blipFill>
        <p:spPr bwMode="auto">
          <a:xfrm>
            <a:off x="2057400" y="0"/>
            <a:ext cx="5186362" cy="6858000"/>
          </a:xfrm>
          <a:prstGeom prst="rect">
            <a:avLst/>
          </a:prstGeom>
          <a:noFill/>
          <a:ln w="9525">
            <a:noFill/>
            <a:miter lim="800000"/>
            <a:headEnd/>
            <a:tailEnd/>
          </a:ln>
        </p:spPr>
      </p:pic>
      <p:sp>
        <p:nvSpPr>
          <p:cNvPr id="3" name="AutoShape 23"/>
          <p:cNvSpPr>
            <a:spLocks noChangeArrowheads="1"/>
          </p:cNvSpPr>
          <p:nvPr/>
        </p:nvSpPr>
        <p:spPr bwMode="auto">
          <a:xfrm>
            <a:off x="3352800" y="27432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4" name="Oval 22"/>
          <p:cNvSpPr>
            <a:spLocks noChangeArrowheads="1"/>
          </p:cNvSpPr>
          <p:nvPr/>
        </p:nvSpPr>
        <p:spPr bwMode="auto">
          <a:xfrm>
            <a:off x="5638800" y="13716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5" name="Line 33"/>
          <p:cNvSpPr>
            <a:spLocks noChangeShapeType="1"/>
          </p:cNvSpPr>
          <p:nvPr/>
        </p:nvSpPr>
        <p:spPr bwMode="auto">
          <a:xfrm flipH="1" flipV="1">
            <a:off x="2209800" y="4495800"/>
            <a:ext cx="4648200" cy="45719"/>
          </a:xfrm>
          <a:prstGeom prst="line">
            <a:avLst/>
          </a:prstGeom>
          <a:noFill/>
          <a:ln w="38100">
            <a:solidFill>
              <a:schemeClr val="bg1"/>
            </a:solidFill>
            <a:prstDash val="dash"/>
            <a:round/>
            <a:headEnd/>
            <a:tailEnd type="triangle" w="med" len="med"/>
          </a:ln>
        </p:spPr>
        <p:txBody>
          <a:bodyPr/>
          <a:lstStyle/>
          <a:p>
            <a:endParaRPr lang="en-US"/>
          </a:p>
        </p:txBody>
      </p:sp>
      <p:sp>
        <p:nvSpPr>
          <p:cNvPr id="6" name="Line 33"/>
          <p:cNvSpPr>
            <a:spLocks noChangeShapeType="1"/>
          </p:cNvSpPr>
          <p:nvPr/>
        </p:nvSpPr>
        <p:spPr bwMode="auto">
          <a:xfrm flipH="1">
            <a:off x="2209800" y="2286000"/>
            <a:ext cx="4800600" cy="45719"/>
          </a:xfrm>
          <a:prstGeom prst="line">
            <a:avLst/>
          </a:prstGeom>
          <a:noFill/>
          <a:ln w="38100">
            <a:solidFill>
              <a:schemeClr val="bg1"/>
            </a:solidFill>
            <a:prstDash val="dash"/>
            <a:round/>
            <a:headEnd/>
            <a:tailEnd type="triangle" w="med" len="med"/>
          </a:ln>
        </p:spPr>
        <p:txBody>
          <a:bodyPr/>
          <a:lstStyle/>
          <a:p>
            <a:endParaRPr lang="en-US"/>
          </a:p>
        </p:txBody>
      </p:sp>
      <p:sp>
        <p:nvSpPr>
          <p:cNvPr id="7" name="AutoShape 23"/>
          <p:cNvSpPr>
            <a:spLocks noChangeArrowheads="1"/>
          </p:cNvSpPr>
          <p:nvPr/>
        </p:nvSpPr>
        <p:spPr bwMode="auto">
          <a:xfrm>
            <a:off x="2971800" y="40386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8" name="Oval 22"/>
          <p:cNvSpPr>
            <a:spLocks noChangeArrowheads="1"/>
          </p:cNvSpPr>
          <p:nvPr/>
        </p:nvSpPr>
        <p:spPr bwMode="auto">
          <a:xfrm>
            <a:off x="3124200" y="13716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1" name="AutoShape 23"/>
          <p:cNvSpPr>
            <a:spLocks noChangeArrowheads="1"/>
          </p:cNvSpPr>
          <p:nvPr/>
        </p:nvSpPr>
        <p:spPr bwMode="auto">
          <a:xfrm>
            <a:off x="5410200" y="41148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12" name="Oval 22"/>
          <p:cNvSpPr>
            <a:spLocks noChangeArrowheads="1"/>
          </p:cNvSpPr>
          <p:nvPr/>
        </p:nvSpPr>
        <p:spPr bwMode="auto">
          <a:xfrm>
            <a:off x="4419600" y="12954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5" name="AutoShape 23"/>
          <p:cNvSpPr>
            <a:spLocks noChangeArrowheads="1"/>
          </p:cNvSpPr>
          <p:nvPr/>
        </p:nvSpPr>
        <p:spPr bwMode="auto">
          <a:xfrm>
            <a:off x="4191000" y="43434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16" name="Oval 22"/>
          <p:cNvSpPr>
            <a:spLocks noChangeArrowheads="1"/>
          </p:cNvSpPr>
          <p:nvPr/>
        </p:nvSpPr>
        <p:spPr bwMode="auto">
          <a:xfrm>
            <a:off x="4800600" y="40386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19" name="AutoShape 23"/>
          <p:cNvSpPr>
            <a:spLocks noChangeArrowheads="1"/>
          </p:cNvSpPr>
          <p:nvPr/>
        </p:nvSpPr>
        <p:spPr bwMode="auto">
          <a:xfrm>
            <a:off x="3581400" y="15240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20" name="Oval 22"/>
          <p:cNvSpPr>
            <a:spLocks noChangeArrowheads="1"/>
          </p:cNvSpPr>
          <p:nvPr/>
        </p:nvSpPr>
        <p:spPr bwMode="auto">
          <a:xfrm>
            <a:off x="3581400" y="40386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27" name="AutoShape 23"/>
          <p:cNvSpPr>
            <a:spLocks noChangeArrowheads="1"/>
          </p:cNvSpPr>
          <p:nvPr/>
        </p:nvSpPr>
        <p:spPr bwMode="auto">
          <a:xfrm>
            <a:off x="5181600" y="26670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28" name="AutoShape 23"/>
          <p:cNvSpPr>
            <a:spLocks noChangeArrowheads="1"/>
          </p:cNvSpPr>
          <p:nvPr/>
        </p:nvSpPr>
        <p:spPr bwMode="auto">
          <a:xfrm>
            <a:off x="5029200" y="1600200"/>
            <a:ext cx="447675" cy="381000"/>
          </a:xfrm>
          <a:prstGeom prst="triangle">
            <a:avLst>
              <a:gd name="adj" fmla="val 50000"/>
            </a:avLst>
          </a:prstGeom>
          <a:solidFill>
            <a:srgbClr val="0000FF"/>
          </a:solidFill>
          <a:ln w="9525">
            <a:solidFill>
              <a:schemeClr val="tx1"/>
            </a:solidFill>
            <a:miter lim="800000"/>
            <a:headEnd/>
            <a:tailEnd/>
          </a:ln>
        </p:spPr>
        <p:txBody>
          <a:bodyPr wrap="none" anchor="ctr"/>
          <a:lstStyle/>
          <a:p>
            <a:pPr algn="ctr"/>
            <a:endParaRPr lang="en-US" b="1"/>
          </a:p>
        </p:txBody>
      </p:sp>
      <p:sp>
        <p:nvSpPr>
          <p:cNvPr id="29" name="Oval 22"/>
          <p:cNvSpPr>
            <a:spLocks noChangeArrowheads="1"/>
          </p:cNvSpPr>
          <p:nvPr/>
        </p:nvSpPr>
        <p:spPr bwMode="auto">
          <a:xfrm>
            <a:off x="4038600" y="24384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30" name="Oval 22"/>
          <p:cNvSpPr>
            <a:spLocks noChangeArrowheads="1"/>
          </p:cNvSpPr>
          <p:nvPr/>
        </p:nvSpPr>
        <p:spPr bwMode="auto">
          <a:xfrm>
            <a:off x="4876800" y="2438400"/>
            <a:ext cx="304800" cy="304800"/>
          </a:xfrm>
          <a:prstGeom prst="ellipse">
            <a:avLst/>
          </a:prstGeom>
          <a:solidFill>
            <a:srgbClr val="FF0000"/>
          </a:solidFill>
          <a:ln w="9525">
            <a:solidFill>
              <a:schemeClr val="tx1"/>
            </a:solidFill>
            <a:round/>
            <a:headEnd/>
            <a:tailEnd/>
          </a:ln>
        </p:spPr>
        <p:txBody>
          <a:bodyPr wrap="none" anchor="ctr"/>
          <a:lstStyle/>
          <a:p>
            <a:pPr algn="ctr"/>
            <a:endParaRPr lang="en-US" b="1"/>
          </a:p>
        </p:txBody>
      </p:sp>
      <p:sp>
        <p:nvSpPr>
          <p:cNvPr id="31" name="Oval 30"/>
          <p:cNvSpPr>
            <a:spLocks noChangeArrowheads="1"/>
          </p:cNvSpPr>
          <p:nvPr/>
        </p:nvSpPr>
        <p:spPr bwMode="auto">
          <a:xfrm>
            <a:off x="3581400" y="2590800"/>
            <a:ext cx="1524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32" name="Line 26"/>
          <p:cNvSpPr>
            <a:spLocks noChangeShapeType="1"/>
          </p:cNvSpPr>
          <p:nvPr/>
        </p:nvSpPr>
        <p:spPr bwMode="auto">
          <a:xfrm flipV="1">
            <a:off x="3810000" y="1828800"/>
            <a:ext cx="381000" cy="609600"/>
          </a:xfrm>
          <a:prstGeom prst="line">
            <a:avLst/>
          </a:prstGeom>
          <a:noFill/>
          <a:ln w="38100">
            <a:solidFill>
              <a:srgbClr val="00FFFF"/>
            </a:solidFill>
            <a:round/>
            <a:headEnd/>
            <a:tailEnd type="triangle" w="med" len="med"/>
          </a:ln>
        </p:spPr>
        <p:txBody>
          <a:bodyPr/>
          <a:lstStyle/>
          <a:p>
            <a:endParaRPr lang="en-US"/>
          </a:p>
        </p:txBody>
      </p:sp>
      <p:sp>
        <p:nvSpPr>
          <p:cNvPr id="33" name="TextBox 32"/>
          <p:cNvSpPr txBox="1"/>
          <p:nvPr/>
        </p:nvSpPr>
        <p:spPr>
          <a:xfrm>
            <a:off x="381000" y="838200"/>
            <a:ext cx="1447800" cy="2585323"/>
          </a:xfrm>
          <a:prstGeom prst="rect">
            <a:avLst/>
          </a:prstGeom>
          <a:noFill/>
        </p:spPr>
        <p:txBody>
          <a:bodyPr wrap="square" rtlCol="0">
            <a:spAutoFit/>
          </a:bodyPr>
          <a:lstStyle/>
          <a:p>
            <a:r>
              <a:rPr lang="en-US" dirty="0" smtClean="0"/>
              <a:t># 5</a:t>
            </a:r>
          </a:p>
          <a:p>
            <a:r>
              <a:rPr lang="en-US" dirty="0" smtClean="0"/>
              <a:t>Proper positioning for both teams as the play is centered in the middle of the field.</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163</Words>
  <Application>Microsoft Office PowerPoint</Application>
  <PresentationFormat>On-screen Show (4:3)</PresentationFormat>
  <Paragraphs>17</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Field Occupation</vt:lpstr>
      <vt:lpstr>Slide 2</vt:lpstr>
      <vt:lpstr>Slide 3</vt:lpstr>
      <vt:lpstr>Slide 4</vt:lpstr>
      <vt:lpstr>Slide 5</vt:lpstr>
      <vt:lpstr>Slide 6</vt:lpstr>
    </vt:vector>
  </TitlesOfParts>
  <Company>cbchs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Administrator</cp:lastModifiedBy>
  <cp:revision>15</cp:revision>
  <dcterms:created xsi:type="dcterms:W3CDTF">2009-05-04T15:14:49Z</dcterms:created>
  <dcterms:modified xsi:type="dcterms:W3CDTF">2009-05-04T16:12:53Z</dcterms:modified>
</cp:coreProperties>
</file>